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63" r:id="rId2"/>
    <p:sldId id="257" r:id="rId3"/>
    <p:sldId id="264" r:id="rId4"/>
    <p:sldId id="266" r:id="rId5"/>
    <p:sldId id="267" r:id="rId6"/>
    <p:sldId id="270" r:id="rId7"/>
    <p:sldId id="271" r:id="rId8"/>
    <p:sldId id="272" r:id="rId9"/>
    <p:sldId id="274" r:id="rId10"/>
    <p:sldId id="276" r:id="rId11"/>
    <p:sldId id="277" r:id="rId12"/>
    <p:sldId id="298" r:id="rId13"/>
    <p:sldId id="299" r:id="rId14"/>
    <p:sldId id="300" r:id="rId15"/>
    <p:sldId id="301" r:id="rId16"/>
    <p:sldId id="302" r:id="rId17"/>
    <p:sldId id="303" r:id="rId18"/>
    <p:sldId id="304" r:id="rId19"/>
    <p:sldId id="305" r:id="rId20"/>
    <p:sldId id="306" r:id="rId21"/>
    <p:sldId id="307" r:id="rId22"/>
    <p:sldId id="292" r:id="rId23"/>
    <p:sldId id="293" r:id="rId24"/>
    <p:sldId id="296" r:id="rId25"/>
    <p:sldId id="261" r:id="rId26"/>
    <p:sldId id="262" r:id="rId27"/>
  </p:sldIdLst>
  <p:sldSz cx="9144000" cy="5143500" type="screen16x9"/>
  <p:notesSz cx="6858000" cy="9144000"/>
  <p:embeddedFontLst>
    <p:embeddedFont>
      <p:font typeface="Public Sans" charset="0"/>
      <p:regular r:id="rId29"/>
      <p:bold r:id="rId30"/>
      <p:italic r:id="rId31"/>
      <p:boldItalic r:id="rId32"/>
    </p:embeddedFont>
    <p:embeddedFont>
      <p:font typeface="EB Garamond SemiBold" charset="0"/>
      <p:regular r:id="rId33"/>
      <p:bold r:id="rId34"/>
      <p:italic r:id="rId35"/>
      <p:boldItalic r:id="rId36"/>
    </p:embeddedFont>
    <p:embeddedFont>
      <p:font typeface="Noto Sans Symbols" charset="0"/>
      <p:regular r:id="rId37"/>
      <p:bold r:id="rId38"/>
      <p:italic r:id="rId39"/>
      <p:boldItalic r:id="rId40"/>
    </p:embeddedFont>
    <p:embeddedFont>
      <p:font typeface="Calibri" pitchFamily="34" charset="0"/>
      <p:regular r:id="rId41"/>
      <p:bold r:id="rId42"/>
      <p:italic r:id="rId43"/>
      <p:boldItalic r:id="rId44"/>
    </p:embeddedFont>
    <p:embeddedFont>
      <p:font typeface="EB Garamond"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272" y="-678"/>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748013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7.png"/><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theme" Target="../theme/theme1.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9" r:id="rId27"/>
    <p:sldLayoutId id="2147483680" r:id="rId28"/>
    <p:sldLayoutId id="2147483681"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738" r:id="rId84"/>
    <p:sldLayoutId id="2147483739" r:id="rId85"/>
    <p:sldLayoutId id="2147483740" r:id="rId86"/>
    <p:sldLayoutId id="2147483741" r:id="rId87"/>
    <p:sldLayoutId id="2147483742" r:id="rId88"/>
    <p:sldLayoutId id="2147483743" r:id="rId89"/>
    <p:sldLayoutId id="2147483744" r:id="rId90"/>
    <p:sldLayoutId id="2147483745" r:id="rId91"/>
    <p:sldLayoutId id="2147483746" r:id="rId92"/>
    <p:sldLayoutId id="2147483748" r:id="rId93"/>
    <p:sldLayoutId id="2147483749" r:id="rId94"/>
    <p:sldLayoutId id="2147483750" r:id="rId95"/>
    <p:sldLayoutId id="2147483751" r:id="rId96"/>
    <p:sldLayoutId id="2147483752" r:id="rId97"/>
    <p:sldLayoutId id="2147483753" r:id="rId98"/>
    <p:sldLayoutId id="2147483755" r:id="rId99"/>
    <p:sldLayoutId id="2147483756"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40E14D9-D6F6-2AEF-C815-D1C6ED59969D}"/>
              </a:ext>
            </a:extLst>
          </p:cNvPr>
          <p:cNvSpPr>
            <a:spLocks noGrp="1"/>
          </p:cNvSpPr>
          <p:nvPr>
            <p:ph type="body" idx="1"/>
          </p:nvPr>
        </p:nvSpPr>
        <p:spPr>
          <a:xfrm>
            <a:off x="261254" y="1920240"/>
            <a:ext cx="3556366" cy="2205990"/>
          </a:xfrm>
        </p:spPr>
        <p:txBody>
          <a:bodyPr/>
          <a:lstStyle/>
          <a:p>
            <a:r>
              <a:rPr lang="en-US" sz="3200" b="1" i="0" dirty="0">
                <a:solidFill>
                  <a:srgbClr val="1D2125"/>
                </a:solidFill>
                <a:effectLst/>
                <a:latin typeface="-apple-system"/>
              </a:rPr>
              <a:t>Front End Development</a:t>
            </a:r>
          </a:p>
          <a:p>
            <a:endParaRPr lang="en-US" sz="3200" dirty="0">
              <a:solidFill>
                <a:srgbClr val="1D2125"/>
              </a:solidFill>
              <a:latin typeface="-apple-system"/>
            </a:endParaRPr>
          </a:p>
          <a:p>
            <a:r>
              <a:rPr lang="en-US" sz="2000" dirty="0"/>
              <a:t>Task-2</a:t>
            </a:r>
          </a:p>
        </p:txBody>
      </p:sp>
    </p:spTree>
    <p:extLst>
      <p:ext uri="{BB962C8B-B14F-4D97-AF65-F5344CB8AC3E}">
        <p14:creationId xmlns:p14="http://schemas.microsoft.com/office/powerpoint/2010/main" val="1544831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1903" y="593766"/>
            <a:ext cx="6875812" cy="4616648"/>
          </a:xfrm>
          <a:prstGeom prst="rect">
            <a:avLst/>
          </a:prstGeom>
          <a:noFill/>
        </p:spPr>
        <p:txBody>
          <a:bodyPr wrap="square" rtlCol="0">
            <a:spAutoFit/>
          </a:bodyPr>
          <a:lstStyle/>
          <a:p>
            <a:r>
              <a:rPr lang="en-US" dirty="0"/>
              <a:t>#</a:t>
            </a:r>
            <a:r>
              <a:rPr lang="en-US" dirty="0" err="1"/>
              <a:t>calendar_content</a:t>
            </a:r>
            <a:r>
              <a:rPr lang="en-US" dirty="0"/>
              <a:t> </a:t>
            </a:r>
            <a:r>
              <a:rPr lang="en-US" dirty="0" err="1"/>
              <a:t>div.blank</a:t>
            </a:r>
            <a:r>
              <a:rPr lang="en-US" dirty="0" smtClean="0"/>
              <a:t>{</a:t>
            </a:r>
          </a:p>
          <a:p>
            <a:r>
              <a:rPr lang="en-US" dirty="0" smtClean="0"/>
              <a:t>background-color</a:t>
            </a:r>
            <a:r>
              <a:rPr lang="en-US" dirty="0"/>
              <a:t>: #E8E8E8</a:t>
            </a:r>
            <a:r>
              <a:rPr lang="en-US" dirty="0" smtClean="0"/>
              <a:t>;</a:t>
            </a:r>
          </a:p>
          <a:p>
            <a:r>
              <a:rPr lang="en-US" dirty="0" smtClean="0"/>
              <a:t>}</a:t>
            </a:r>
          </a:p>
          <a:p>
            <a:r>
              <a:rPr lang="en-US" dirty="0" smtClean="0"/>
              <a:t>#</a:t>
            </a:r>
            <a:r>
              <a:rPr lang="en-US" dirty="0" err="1"/>
              <a:t>calendar_header</a:t>
            </a:r>
            <a:r>
              <a:rPr lang="en-US" dirty="0"/>
              <a:t>, #</a:t>
            </a:r>
            <a:r>
              <a:rPr lang="en-US" dirty="0" err="1"/>
              <a:t>calendar_content</a:t>
            </a:r>
            <a:r>
              <a:rPr lang="en-US" dirty="0"/>
              <a:t> </a:t>
            </a:r>
            <a:r>
              <a:rPr lang="en-US" dirty="0" err="1"/>
              <a:t>div.today</a:t>
            </a:r>
            <a:r>
              <a:rPr lang="en-US" dirty="0" smtClean="0"/>
              <a:t>{</a:t>
            </a:r>
          </a:p>
          <a:p>
            <a:r>
              <a:rPr lang="en-US" dirty="0" smtClean="0"/>
              <a:t>zoom</a:t>
            </a:r>
            <a:r>
              <a:rPr lang="en-US" dirty="0"/>
              <a:t>: 1; </a:t>
            </a:r>
            <a:endParaRPr lang="en-US" dirty="0" smtClean="0"/>
          </a:p>
          <a:p>
            <a:r>
              <a:rPr lang="en-US" dirty="0" smtClean="0"/>
              <a:t>filter</a:t>
            </a:r>
            <a:r>
              <a:rPr lang="en-US" dirty="0"/>
              <a:t>: alpha(opacity=70); </a:t>
            </a:r>
            <a:endParaRPr lang="en-US" dirty="0" smtClean="0"/>
          </a:p>
          <a:p>
            <a:r>
              <a:rPr lang="en-US" dirty="0" smtClean="0"/>
              <a:t>opacity</a:t>
            </a:r>
            <a:r>
              <a:rPr lang="en-US" dirty="0"/>
              <a:t>: 0.7; </a:t>
            </a:r>
            <a:endParaRPr lang="en-US" dirty="0" smtClean="0"/>
          </a:p>
          <a:p>
            <a:r>
              <a:rPr lang="en-US" dirty="0" smtClean="0"/>
              <a:t>} </a:t>
            </a:r>
          </a:p>
          <a:p>
            <a:r>
              <a:rPr lang="en-US" dirty="0" smtClean="0"/>
              <a:t>#</a:t>
            </a:r>
            <a:r>
              <a:rPr lang="en-US" dirty="0" err="1"/>
              <a:t>calendar_content</a:t>
            </a:r>
            <a:r>
              <a:rPr lang="en-US" dirty="0"/>
              <a:t> </a:t>
            </a:r>
            <a:r>
              <a:rPr lang="en-US" dirty="0" err="1"/>
              <a:t>div.today</a:t>
            </a:r>
            <a:r>
              <a:rPr lang="en-US" dirty="0"/>
              <a:t>{ </a:t>
            </a:r>
            <a:endParaRPr lang="en-US" dirty="0" smtClean="0"/>
          </a:p>
          <a:p>
            <a:r>
              <a:rPr lang="en-US" dirty="0" smtClean="0"/>
              <a:t>color</a:t>
            </a:r>
            <a:r>
              <a:rPr lang="en-US" dirty="0"/>
              <a:t>: #FFFFFF; </a:t>
            </a:r>
            <a:endParaRPr lang="en-US" dirty="0" smtClean="0"/>
          </a:p>
          <a:p>
            <a:r>
              <a:rPr lang="en-US" dirty="0" smtClean="0"/>
              <a:t>} </a:t>
            </a:r>
          </a:p>
          <a:p>
            <a:r>
              <a:rPr lang="en-US" dirty="0" smtClean="0"/>
              <a:t>#</a:t>
            </a:r>
            <a:r>
              <a:rPr lang="en-US" dirty="0" err="1"/>
              <a:t>calendar_header</a:t>
            </a:r>
            <a:r>
              <a:rPr lang="en-US" dirty="0"/>
              <a:t>{ </a:t>
            </a:r>
            <a:endParaRPr lang="en-US" dirty="0" smtClean="0"/>
          </a:p>
          <a:p>
            <a:r>
              <a:rPr lang="en-US" dirty="0" smtClean="0"/>
              <a:t>width</a:t>
            </a:r>
            <a:r>
              <a:rPr lang="en-US" dirty="0"/>
              <a:t>: 100%; </a:t>
            </a:r>
            <a:endParaRPr lang="en-US" dirty="0" smtClean="0"/>
          </a:p>
          <a:p>
            <a:r>
              <a:rPr lang="en-US" dirty="0" smtClean="0"/>
              <a:t>height</a:t>
            </a:r>
            <a:r>
              <a:rPr lang="en-US" dirty="0"/>
              <a:t>: 37px; </a:t>
            </a:r>
            <a:endParaRPr lang="en-US" dirty="0" smtClean="0"/>
          </a:p>
          <a:p>
            <a:r>
              <a:rPr lang="en-US" dirty="0" smtClean="0"/>
              <a:t>text-align</a:t>
            </a:r>
            <a:r>
              <a:rPr lang="en-US" dirty="0"/>
              <a:t>: center; </a:t>
            </a:r>
            <a:endParaRPr lang="en-US" dirty="0" smtClean="0"/>
          </a:p>
          <a:p>
            <a:r>
              <a:rPr lang="en-US" dirty="0" smtClean="0"/>
              <a:t>background-color</a:t>
            </a:r>
            <a:r>
              <a:rPr lang="en-US" dirty="0"/>
              <a:t>: #FF6860; </a:t>
            </a:r>
            <a:endParaRPr lang="en-US" dirty="0" smtClean="0"/>
          </a:p>
          <a:p>
            <a:r>
              <a:rPr lang="en-US" dirty="0" smtClean="0"/>
              <a:t>padding</a:t>
            </a:r>
            <a:r>
              <a:rPr lang="en-US" dirty="0"/>
              <a:t>: 18px 0; </a:t>
            </a:r>
            <a:endParaRPr lang="en-US" dirty="0" smtClean="0"/>
          </a:p>
          <a:p>
            <a:r>
              <a:rPr lang="en-US" dirty="0" smtClean="0"/>
              <a:t>-</a:t>
            </a:r>
            <a:r>
              <a:rPr lang="en-US" dirty="0" err="1"/>
              <a:t>webkit</a:t>
            </a:r>
            <a:r>
              <a:rPr lang="en-US" dirty="0"/>
              <a:t>-border-radius: 12px </a:t>
            </a:r>
            <a:r>
              <a:rPr lang="en-US" dirty="0" err="1"/>
              <a:t>12px</a:t>
            </a:r>
            <a:r>
              <a:rPr lang="en-US" dirty="0"/>
              <a:t> 0px </a:t>
            </a:r>
            <a:r>
              <a:rPr lang="en-US" dirty="0" err="1"/>
              <a:t>0px</a:t>
            </a:r>
            <a:r>
              <a:rPr lang="en-US" dirty="0"/>
              <a:t>; </a:t>
            </a:r>
            <a:endParaRPr lang="en-US" dirty="0" smtClean="0"/>
          </a:p>
          <a:p>
            <a:r>
              <a:rPr lang="en-US" dirty="0" smtClean="0"/>
              <a:t>-</a:t>
            </a:r>
            <a:r>
              <a:rPr lang="en-US" dirty="0" err="1"/>
              <a:t>moz</a:t>
            </a:r>
            <a:r>
              <a:rPr lang="en-US" dirty="0"/>
              <a:t>-border-radius: 12px </a:t>
            </a:r>
            <a:r>
              <a:rPr lang="en-US" dirty="0" err="1"/>
              <a:t>12px</a:t>
            </a:r>
            <a:r>
              <a:rPr lang="en-US" dirty="0"/>
              <a:t> 0px </a:t>
            </a:r>
            <a:r>
              <a:rPr lang="en-US" dirty="0" err="1"/>
              <a:t>0px</a:t>
            </a:r>
            <a:r>
              <a:rPr lang="en-US" dirty="0"/>
              <a:t>; </a:t>
            </a:r>
            <a:endParaRPr lang="en-US" dirty="0" smtClean="0"/>
          </a:p>
          <a:p>
            <a:r>
              <a:rPr lang="en-US" dirty="0" smtClean="0"/>
              <a:t>border-radius</a:t>
            </a:r>
            <a:r>
              <a:rPr lang="en-US" dirty="0"/>
              <a:t>: 12px </a:t>
            </a:r>
            <a:r>
              <a:rPr lang="en-US" dirty="0" err="1"/>
              <a:t>12px</a:t>
            </a:r>
            <a:r>
              <a:rPr lang="en-US" dirty="0"/>
              <a:t> 0px </a:t>
            </a:r>
            <a:r>
              <a:rPr lang="en-US" dirty="0" err="1"/>
              <a:t>0px</a:t>
            </a:r>
            <a:r>
              <a:rPr lang="en-US" dirty="0"/>
              <a:t>; </a:t>
            </a:r>
            <a:endParaRPr lang="en-US" dirty="0" smtClean="0"/>
          </a:p>
          <a:p>
            <a:r>
              <a:rPr lang="en-US" dirty="0" smtClean="0"/>
              <a:t>}</a:t>
            </a:r>
            <a:endParaRPr lang="en-US" dirty="0"/>
          </a:p>
        </p:txBody>
      </p:sp>
    </p:spTree>
    <p:extLst>
      <p:ext uri="{BB962C8B-B14F-4D97-AF65-F5344CB8AC3E}">
        <p14:creationId xmlns:p14="http://schemas.microsoft.com/office/powerpoint/2010/main" val="267762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152" y="581891"/>
            <a:ext cx="5165766" cy="2893100"/>
          </a:xfrm>
          <a:prstGeom prst="rect">
            <a:avLst/>
          </a:prstGeom>
          <a:noFill/>
        </p:spPr>
        <p:txBody>
          <a:bodyPr wrap="square" rtlCol="0">
            <a:spAutoFit/>
          </a:bodyPr>
          <a:lstStyle/>
          <a:p>
            <a:r>
              <a:rPr lang="en-US" dirty="0"/>
              <a:t>#</a:t>
            </a:r>
            <a:r>
              <a:rPr lang="en-US" dirty="0" err="1"/>
              <a:t>calendar_header</a:t>
            </a:r>
            <a:r>
              <a:rPr lang="en-US" dirty="0"/>
              <a:t> h1{ </a:t>
            </a:r>
            <a:endParaRPr lang="en-US" dirty="0" smtClean="0"/>
          </a:p>
          <a:p>
            <a:r>
              <a:rPr lang="en-US" dirty="0" smtClean="0"/>
              <a:t>font-size</a:t>
            </a:r>
            <a:r>
              <a:rPr lang="en-US" dirty="0"/>
              <a:t>: 1.5em; </a:t>
            </a:r>
            <a:endParaRPr lang="en-US" dirty="0" smtClean="0"/>
          </a:p>
          <a:p>
            <a:r>
              <a:rPr lang="en-US" dirty="0" smtClean="0"/>
              <a:t>color</a:t>
            </a:r>
            <a:r>
              <a:rPr lang="en-US" dirty="0"/>
              <a:t>: #FFFFFF; </a:t>
            </a:r>
            <a:endParaRPr lang="en-US" dirty="0" smtClean="0"/>
          </a:p>
          <a:p>
            <a:r>
              <a:rPr lang="en-US" dirty="0" err="1" smtClean="0"/>
              <a:t>float:left</a:t>
            </a:r>
            <a:r>
              <a:rPr lang="en-US" dirty="0"/>
              <a:t>; </a:t>
            </a:r>
            <a:endParaRPr lang="en-US" dirty="0" smtClean="0"/>
          </a:p>
          <a:p>
            <a:r>
              <a:rPr lang="en-US" dirty="0" smtClean="0"/>
              <a:t>width:70</a:t>
            </a:r>
            <a:r>
              <a:rPr lang="en-US" dirty="0"/>
              <a:t>%; </a:t>
            </a:r>
            <a:endParaRPr lang="en-US" dirty="0" smtClean="0"/>
          </a:p>
          <a:p>
            <a:r>
              <a:rPr lang="en-US" dirty="0" smtClean="0"/>
              <a:t>} </a:t>
            </a:r>
          </a:p>
          <a:p>
            <a:r>
              <a:rPr lang="en-US" dirty="0" smtClean="0"/>
              <a:t>i[class</a:t>
            </a:r>
            <a:r>
              <a:rPr lang="en-US" dirty="0"/>
              <a:t>^=icon-chevron]{ </a:t>
            </a:r>
            <a:endParaRPr lang="en-US" dirty="0" smtClean="0"/>
          </a:p>
          <a:p>
            <a:r>
              <a:rPr lang="en-US" dirty="0" smtClean="0"/>
              <a:t>color</a:t>
            </a:r>
            <a:r>
              <a:rPr lang="en-US" dirty="0"/>
              <a:t>: #FFFFFF; </a:t>
            </a:r>
            <a:endParaRPr lang="en-US" dirty="0" smtClean="0"/>
          </a:p>
          <a:p>
            <a:r>
              <a:rPr lang="en-US" dirty="0" smtClean="0"/>
              <a:t>float</a:t>
            </a:r>
            <a:r>
              <a:rPr lang="en-US" dirty="0"/>
              <a:t>: left; </a:t>
            </a:r>
            <a:endParaRPr lang="en-US" dirty="0" smtClean="0"/>
          </a:p>
          <a:p>
            <a:r>
              <a:rPr lang="en-US" dirty="0" smtClean="0"/>
              <a:t>width:15</a:t>
            </a:r>
            <a:r>
              <a:rPr lang="en-US" dirty="0"/>
              <a:t>%; </a:t>
            </a:r>
            <a:endParaRPr lang="en-US" dirty="0" smtClean="0"/>
          </a:p>
          <a:p>
            <a:r>
              <a:rPr lang="en-US" dirty="0" smtClean="0"/>
              <a:t>border-radius</a:t>
            </a:r>
            <a:r>
              <a:rPr lang="en-US" dirty="0"/>
              <a:t>: 50%; </a:t>
            </a:r>
            <a:endParaRPr lang="en-US" dirty="0" smtClean="0"/>
          </a:p>
          <a:p>
            <a:r>
              <a:rPr lang="en-US" dirty="0" smtClean="0"/>
              <a:t>}</a:t>
            </a:r>
            <a:endParaRPr lang="en-US" b="1" dirty="0"/>
          </a:p>
          <a:p>
            <a:endParaRPr lang="en-US" dirty="0"/>
          </a:p>
        </p:txBody>
      </p:sp>
    </p:spTree>
    <p:extLst>
      <p:ext uri="{BB962C8B-B14F-4D97-AF65-F5344CB8AC3E}">
        <p14:creationId xmlns:p14="http://schemas.microsoft.com/office/powerpoint/2010/main" val="16629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8140" y="118753"/>
            <a:ext cx="8675773" cy="5478423"/>
          </a:xfrm>
          <a:prstGeom prst="rect">
            <a:avLst/>
          </a:prstGeom>
          <a:noFill/>
        </p:spPr>
        <p:txBody>
          <a:bodyPr wrap="none" rtlCol="0">
            <a:spAutoFit/>
          </a:bodyPr>
          <a:lstStyle/>
          <a:p>
            <a:r>
              <a:rPr lang="en-US" b="1" dirty="0"/>
              <a:t>HTML Code For Calendar</a:t>
            </a:r>
          </a:p>
          <a:p>
            <a:r>
              <a:rPr lang="en-US" dirty="0" smtClean="0"/>
              <a:t>&lt;!</a:t>
            </a:r>
            <a:r>
              <a:rPr lang="en-US" dirty="0"/>
              <a:t>DOCTYPE html&gt;</a:t>
            </a:r>
          </a:p>
          <a:p>
            <a:r>
              <a:rPr lang="en-US" dirty="0"/>
              <a:t>&lt;html </a:t>
            </a:r>
            <a:r>
              <a:rPr lang="en-US" dirty="0" err="1"/>
              <a:t>lang</a:t>
            </a:r>
            <a:r>
              <a:rPr lang="en-US" dirty="0"/>
              <a:t>="en"&gt;</a:t>
            </a:r>
          </a:p>
          <a:p>
            <a:r>
              <a:rPr lang="en-US" dirty="0"/>
              <a:t>    &lt;head&gt;</a:t>
            </a:r>
          </a:p>
          <a:p>
            <a:r>
              <a:rPr lang="en-US" dirty="0"/>
              <a:t>        &lt;meta charset="UTF-8" /&gt;</a:t>
            </a:r>
          </a:p>
          <a:p>
            <a:r>
              <a:rPr lang="en-US" dirty="0"/>
              <a:t>        &lt;meta http-</a:t>
            </a:r>
            <a:r>
              <a:rPr lang="en-US" dirty="0" err="1"/>
              <a:t>equiv</a:t>
            </a:r>
            <a:r>
              <a:rPr lang="en-US" dirty="0"/>
              <a:t>="X-UA-Compatible" content="IE=edge" /&gt;</a:t>
            </a:r>
          </a:p>
          <a:p>
            <a:r>
              <a:rPr lang="en-US" dirty="0"/>
              <a:t>        &lt;meta name="viewport" content="width=device-width, initial-scale=1.0" /&gt;</a:t>
            </a:r>
          </a:p>
          <a:p>
            <a:r>
              <a:rPr lang="en-US" dirty="0"/>
              <a:t>        &lt;title&gt;calendar&lt;/title&gt;</a:t>
            </a:r>
          </a:p>
          <a:p>
            <a:r>
              <a:rPr lang="en-US" dirty="0"/>
              <a:t>        &lt;link </a:t>
            </a:r>
            <a:r>
              <a:rPr lang="en-US" dirty="0" err="1"/>
              <a:t>rel</a:t>
            </a:r>
            <a:r>
              <a:rPr lang="en-US" dirty="0"/>
              <a:t>="</a:t>
            </a:r>
            <a:r>
              <a:rPr lang="en-US" dirty="0" err="1"/>
              <a:t>stylesheet</a:t>
            </a:r>
            <a:r>
              <a:rPr lang="en-US" dirty="0"/>
              <a:t>" </a:t>
            </a:r>
            <a:r>
              <a:rPr lang="en-US" dirty="0" err="1"/>
              <a:t>href</a:t>
            </a:r>
            <a:r>
              <a:rPr lang="en-US" dirty="0"/>
              <a:t>="style.css"&gt;</a:t>
            </a:r>
          </a:p>
          <a:p>
            <a:r>
              <a:rPr lang="en-US" dirty="0"/>
              <a:t>   &lt;link </a:t>
            </a:r>
            <a:r>
              <a:rPr lang="en-US" dirty="0" err="1"/>
              <a:t>rel</a:t>
            </a:r>
            <a:r>
              <a:rPr lang="en-US" dirty="0"/>
              <a:t>="</a:t>
            </a:r>
            <a:r>
              <a:rPr lang="en-US" dirty="0" err="1"/>
              <a:t>stylesheet</a:t>
            </a:r>
            <a:r>
              <a:rPr lang="en-US" dirty="0"/>
              <a:t>" </a:t>
            </a:r>
            <a:r>
              <a:rPr lang="en-US" dirty="0" err="1"/>
              <a:t>href</a:t>
            </a:r>
            <a:r>
              <a:rPr lang="en-US" dirty="0"/>
              <a:t>="https://fonts.googleapis.com/</a:t>
            </a:r>
            <a:r>
              <a:rPr lang="en-US" dirty="0" err="1"/>
              <a:t>css?family</a:t>
            </a:r>
            <a:r>
              <a:rPr lang="en-US" dirty="0"/>
              <a:t>=</a:t>
            </a:r>
            <a:r>
              <a:rPr lang="en-US" dirty="0" err="1"/>
              <a:t>Lato</a:t>
            </a:r>
            <a:r>
              <a:rPr lang="en-US" dirty="0"/>
              <a:t>"&gt;</a:t>
            </a:r>
          </a:p>
          <a:p>
            <a:r>
              <a:rPr lang="en-US" dirty="0"/>
              <a:t>   &lt;link </a:t>
            </a:r>
            <a:r>
              <a:rPr lang="en-US" dirty="0" err="1"/>
              <a:t>rel</a:t>
            </a:r>
            <a:r>
              <a:rPr lang="en-US" dirty="0"/>
              <a:t>="</a:t>
            </a:r>
            <a:r>
              <a:rPr lang="en-US" dirty="0" err="1"/>
              <a:t>stylesheet</a:t>
            </a:r>
            <a:r>
              <a:rPr lang="en-US" dirty="0"/>
              <a:t>" </a:t>
            </a:r>
            <a:r>
              <a:rPr lang="en-US" dirty="0" err="1"/>
              <a:t>href</a:t>
            </a:r>
            <a:r>
              <a:rPr lang="en-US" dirty="0"/>
              <a:t>="https://netdna.bootstrapcdn.com/font-awesome/3.2.1/</a:t>
            </a:r>
            <a:r>
              <a:rPr lang="en-US" dirty="0" err="1"/>
              <a:t>css</a:t>
            </a:r>
            <a:r>
              <a:rPr lang="en-US" dirty="0"/>
              <a:t>/font-awesome.css"&gt;</a:t>
            </a:r>
          </a:p>
          <a:p>
            <a:r>
              <a:rPr lang="en-US" dirty="0"/>
              <a:t>    &lt;/head&gt;</a:t>
            </a:r>
          </a:p>
          <a:p>
            <a:r>
              <a:rPr lang="en-US" dirty="0"/>
              <a:t>    &lt;body&gt;</a:t>
            </a:r>
          </a:p>
          <a:p>
            <a:r>
              <a:rPr lang="en-US" dirty="0"/>
              <a:t>        &lt;div id="calendar"&gt;</a:t>
            </a:r>
          </a:p>
          <a:p>
            <a:r>
              <a:rPr lang="en-US" dirty="0"/>
              <a:t>            &lt;div id="</a:t>
            </a:r>
            <a:r>
              <a:rPr lang="en-US" dirty="0" err="1"/>
              <a:t>calendar_header</a:t>
            </a:r>
            <a:r>
              <a:rPr lang="en-US" dirty="0"/>
              <a:t>"&gt;</a:t>
            </a:r>
          </a:p>
          <a:p>
            <a:r>
              <a:rPr lang="en-US" dirty="0"/>
              <a:t>                &lt;i class="icon-chevron-left"&gt;&lt;/i&gt;</a:t>
            </a:r>
          </a:p>
          <a:p>
            <a:r>
              <a:rPr lang="en-US" dirty="0"/>
              <a:t>                &lt;h1&gt;&lt;/h1&gt;</a:t>
            </a:r>
          </a:p>
          <a:p>
            <a:r>
              <a:rPr lang="en-US" dirty="0"/>
              <a:t>                &lt;i class="icon-chevron-right"&gt;&lt;/i&gt;</a:t>
            </a:r>
          </a:p>
          <a:p>
            <a:r>
              <a:rPr lang="en-US" dirty="0"/>
              <a:t>            &lt;/div&gt;</a:t>
            </a:r>
          </a:p>
          <a:p>
            <a:r>
              <a:rPr lang="en-US" dirty="0"/>
              <a:t>            &lt;div id="</a:t>
            </a:r>
            <a:r>
              <a:rPr lang="en-US" dirty="0" err="1"/>
              <a:t>calendar_weekdays</a:t>
            </a:r>
            <a:r>
              <a:rPr lang="en-US" dirty="0"/>
              <a:t>"&gt;&lt;/div&gt;</a:t>
            </a:r>
          </a:p>
          <a:p>
            <a:r>
              <a:rPr lang="en-US" dirty="0"/>
              <a:t>            &lt;div id="</a:t>
            </a:r>
            <a:r>
              <a:rPr lang="en-US" dirty="0" err="1"/>
              <a:t>calendar_content</a:t>
            </a:r>
            <a:r>
              <a:rPr lang="en-US" dirty="0"/>
              <a:t>"&gt;&lt;/div&gt;</a:t>
            </a:r>
          </a:p>
          <a:p>
            <a:r>
              <a:rPr lang="en-US" dirty="0"/>
              <a:t>        &lt;/div&gt;</a:t>
            </a:r>
          </a:p>
          <a:p>
            <a:r>
              <a:rPr lang="en-US" dirty="0"/>
              <a:t>        &lt;!-- JAVASCRIPT --&gt;</a:t>
            </a:r>
          </a:p>
          <a:p>
            <a:r>
              <a:rPr lang="en-US" dirty="0"/>
              <a:t>        &lt;script </a:t>
            </a:r>
            <a:r>
              <a:rPr lang="en-US" dirty="0" err="1"/>
              <a:t>src</a:t>
            </a:r>
            <a:r>
              <a:rPr lang="en-US" dirty="0"/>
              <a:t>="https://cdnjs.cloudflare.com/</a:t>
            </a:r>
            <a:r>
              <a:rPr lang="en-US" dirty="0" err="1"/>
              <a:t>ajax</a:t>
            </a:r>
            <a:r>
              <a:rPr lang="en-US" dirty="0"/>
              <a:t>/libs/</a:t>
            </a:r>
            <a:r>
              <a:rPr lang="en-US" dirty="0" err="1"/>
              <a:t>jquery</a:t>
            </a:r>
            <a:r>
              <a:rPr lang="en-US" dirty="0"/>
              <a:t>/2.1.3/jquery.min.js"&gt;&lt;/script&gt;</a:t>
            </a:r>
          </a:p>
          <a:p>
            <a:r>
              <a:rPr lang="en-US" dirty="0"/>
              <a:t>        </a:t>
            </a:r>
          </a:p>
        </p:txBody>
      </p:sp>
    </p:spTree>
    <p:extLst>
      <p:ext uri="{BB962C8B-B14F-4D97-AF65-F5344CB8AC3E}">
        <p14:creationId xmlns:p14="http://schemas.microsoft.com/office/powerpoint/2010/main" val="213856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270" y="498764"/>
            <a:ext cx="3150221" cy="4832092"/>
          </a:xfrm>
          <a:prstGeom prst="rect">
            <a:avLst/>
          </a:prstGeom>
          <a:noFill/>
        </p:spPr>
        <p:txBody>
          <a:bodyPr wrap="none" rtlCol="0">
            <a:spAutoFit/>
          </a:bodyPr>
          <a:lstStyle/>
          <a:p>
            <a:r>
              <a:rPr lang="en-US" dirty="0"/>
              <a:t>&lt;script </a:t>
            </a:r>
            <a:r>
              <a:rPr lang="en-US" dirty="0" err="1"/>
              <a:t>src</a:t>
            </a:r>
            <a:r>
              <a:rPr lang="en-US" dirty="0"/>
              <a:t>="app.js"&gt;&lt;/script&gt;</a:t>
            </a:r>
          </a:p>
          <a:p>
            <a:r>
              <a:rPr lang="en-US" dirty="0"/>
              <a:t>    &lt;/body&gt;</a:t>
            </a:r>
          </a:p>
          <a:p>
            <a:r>
              <a:rPr lang="en-US" dirty="0"/>
              <a:t>&lt;/html</a:t>
            </a:r>
            <a:r>
              <a:rPr lang="en-US" dirty="0" smtClean="0"/>
              <a:t>&gt;</a:t>
            </a:r>
          </a:p>
          <a:p>
            <a:endParaRPr lang="en-US" dirty="0" smtClean="0"/>
          </a:p>
          <a:p>
            <a:r>
              <a:rPr lang="en-US" b="1" dirty="0" err="1"/>
              <a:t>Javascript</a:t>
            </a:r>
            <a:r>
              <a:rPr lang="en-US" b="1" dirty="0"/>
              <a:t> code For Calendar</a:t>
            </a:r>
          </a:p>
          <a:p>
            <a:r>
              <a:rPr lang="en-US" dirty="0"/>
              <a:t>$(function () {</a:t>
            </a:r>
          </a:p>
          <a:p>
            <a:r>
              <a:rPr lang="en-US" dirty="0"/>
              <a:t>function c() {</a:t>
            </a:r>
          </a:p>
          <a:p>
            <a:r>
              <a:rPr lang="en-US" dirty="0"/>
              <a:t>p();</a:t>
            </a:r>
          </a:p>
          <a:p>
            <a:r>
              <a:rPr lang="en-US" dirty="0" err="1"/>
              <a:t>var</a:t>
            </a:r>
            <a:r>
              <a:rPr lang="en-US" dirty="0"/>
              <a:t> e = h();</a:t>
            </a:r>
          </a:p>
          <a:p>
            <a:r>
              <a:rPr lang="en-US" dirty="0" err="1"/>
              <a:t>var</a:t>
            </a:r>
            <a:r>
              <a:rPr lang="en-US" dirty="0"/>
              <a:t> r = 0;</a:t>
            </a:r>
          </a:p>
          <a:p>
            <a:r>
              <a:rPr lang="en-US" dirty="0" err="1"/>
              <a:t>var</a:t>
            </a:r>
            <a:r>
              <a:rPr lang="en-US" dirty="0"/>
              <a:t> u = false;</a:t>
            </a:r>
          </a:p>
          <a:p>
            <a:r>
              <a:rPr lang="en-US" dirty="0" err="1"/>
              <a:t>l.empty</a:t>
            </a:r>
            <a:r>
              <a:rPr lang="en-US" dirty="0"/>
              <a:t>();</a:t>
            </a:r>
          </a:p>
          <a:p>
            <a:r>
              <a:rPr lang="en-US" dirty="0"/>
              <a:t>while (!u) {</a:t>
            </a:r>
          </a:p>
          <a:p>
            <a:r>
              <a:rPr lang="en-US" dirty="0"/>
              <a:t>if (s[r] == e[0].weekday) {</a:t>
            </a:r>
          </a:p>
          <a:p>
            <a:r>
              <a:rPr lang="en-US" dirty="0"/>
              <a:t>u = true;</a:t>
            </a:r>
          </a:p>
          <a:p>
            <a:r>
              <a:rPr lang="en-US" dirty="0"/>
              <a:t>} else {</a:t>
            </a:r>
          </a:p>
          <a:p>
            <a:r>
              <a:rPr lang="en-US" dirty="0" err="1"/>
              <a:t>l.append</a:t>
            </a:r>
            <a:r>
              <a:rPr lang="en-US" dirty="0"/>
              <a:t>('&lt;div class="blank"&gt;&lt;/div&gt;');</a:t>
            </a:r>
          </a:p>
          <a:p>
            <a:r>
              <a:rPr lang="en-US" dirty="0"/>
              <a:t>r++;</a:t>
            </a:r>
          </a:p>
          <a:p>
            <a:r>
              <a:rPr lang="en-US" dirty="0"/>
              <a:t>}</a:t>
            </a:r>
          </a:p>
          <a:p>
            <a:r>
              <a:rPr lang="en-US" dirty="0"/>
              <a:t>}</a:t>
            </a:r>
          </a:p>
          <a:p>
            <a:r>
              <a:rPr lang="en-US" dirty="0"/>
              <a:t>for (</a:t>
            </a:r>
            <a:r>
              <a:rPr lang="en-US" dirty="0" err="1"/>
              <a:t>var</a:t>
            </a:r>
            <a:r>
              <a:rPr lang="en-US" dirty="0"/>
              <a:t> c = 0; c &lt; 42 - r; </a:t>
            </a:r>
            <a:r>
              <a:rPr lang="en-US" dirty="0" err="1"/>
              <a:t>c++</a:t>
            </a:r>
            <a:r>
              <a:rPr lang="en-US" dirty="0"/>
              <a:t>) {</a:t>
            </a:r>
          </a:p>
          <a:p>
            <a:endParaRPr lang="en-US" dirty="0"/>
          </a:p>
        </p:txBody>
      </p:sp>
    </p:spTree>
    <p:extLst>
      <p:ext uri="{BB962C8B-B14F-4D97-AF65-F5344CB8AC3E}">
        <p14:creationId xmlns:p14="http://schemas.microsoft.com/office/powerpoint/2010/main" val="1841698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5023" y="783771"/>
            <a:ext cx="5221301" cy="4616648"/>
          </a:xfrm>
          <a:prstGeom prst="rect">
            <a:avLst/>
          </a:prstGeom>
          <a:noFill/>
        </p:spPr>
        <p:txBody>
          <a:bodyPr wrap="none" rtlCol="0">
            <a:spAutoFit/>
          </a:bodyPr>
          <a:lstStyle/>
          <a:p>
            <a:r>
              <a:rPr lang="en-US" dirty="0"/>
              <a:t>if (c &gt;= </a:t>
            </a:r>
            <a:r>
              <a:rPr lang="en-US" dirty="0" err="1"/>
              <a:t>e.length</a:t>
            </a:r>
            <a:r>
              <a:rPr lang="en-US" dirty="0"/>
              <a:t>) {</a:t>
            </a:r>
          </a:p>
          <a:p>
            <a:r>
              <a:rPr lang="en-US" dirty="0" err="1"/>
              <a:t>l.append</a:t>
            </a:r>
            <a:r>
              <a:rPr lang="en-US" dirty="0"/>
              <a:t>('&lt;div class="blank"&gt;&lt;/div&gt;');</a:t>
            </a:r>
          </a:p>
          <a:p>
            <a:r>
              <a:rPr lang="en-US" dirty="0"/>
              <a:t>} else {</a:t>
            </a:r>
          </a:p>
          <a:p>
            <a:r>
              <a:rPr lang="en-US" dirty="0" err="1"/>
              <a:t>var</a:t>
            </a:r>
            <a:r>
              <a:rPr lang="en-US" dirty="0"/>
              <a:t> v = e[c].day;</a:t>
            </a:r>
          </a:p>
          <a:p>
            <a:r>
              <a:rPr lang="en-US" dirty="0" err="1"/>
              <a:t>var</a:t>
            </a:r>
            <a:r>
              <a:rPr lang="en-US" dirty="0"/>
              <a:t> m = g(new Date(t, n - 1, v)) ? '&lt;div class="today"&gt;' : "&lt;div&gt;";</a:t>
            </a:r>
          </a:p>
          <a:p>
            <a:r>
              <a:rPr lang="en-US" dirty="0" err="1"/>
              <a:t>l.append</a:t>
            </a:r>
            <a:r>
              <a:rPr lang="en-US" dirty="0"/>
              <a:t>(m + "" + v + "&lt;/div&gt;");</a:t>
            </a:r>
          </a:p>
          <a:p>
            <a:r>
              <a:rPr lang="en-US" dirty="0"/>
              <a:t>}</a:t>
            </a:r>
          </a:p>
          <a:p>
            <a:r>
              <a:rPr lang="en-US" dirty="0"/>
              <a:t>}</a:t>
            </a:r>
          </a:p>
          <a:p>
            <a:r>
              <a:rPr lang="en-US" dirty="0" err="1"/>
              <a:t>var</a:t>
            </a:r>
            <a:r>
              <a:rPr lang="en-US" dirty="0"/>
              <a:t> y = o[n - 1];</a:t>
            </a:r>
          </a:p>
          <a:p>
            <a:r>
              <a:rPr lang="en-US" dirty="0"/>
              <a:t>a.css("background-color", y)</a:t>
            </a:r>
          </a:p>
          <a:p>
            <a:r>
              <a:rPr lang="en-US" dirty="0"/>
              <a:t>.find("h1")</a:t>
            </a:r>
          </a:p>
          <a:p>
            <a:r>
              <a:rPr lang="en-US" dirty="0"/>
              <a:t>.text(i[n - 1] + " " + t);</a:t>
            </a:r>
          </a:p>
          <a:p>
            <a:r>
              <a:rPr lang="en-US" dirty="0" err="1"/>
              <a:t>f.find</a:t>
            </a:r>
            <a:r>
              <a:rPr lang="en-US" dirty="0"/>
              <a:t>("div").</a:t>
            </a:r>
            <a:r>
              <a:rPr lang="en-US" dirty="0" err="1"/>
              <a:t>css</a:t>
            </a:r>
            <a:r>
              <a:rPr lang="en-US" dirty="0"/>
              <a:t>("color", y);</a:t>
            </a:r>
          </a:p>
          <a:p>
            <a:r>
              <a:rPr lang="en-US" dirty="0" err="1"/>
              <a:t>l.find</a:t>
            </a:r>
            <a:r>
              <a:rPr lang="en-US" dirty="0"/>
              <a:t>(".today").</a:t>
            </a:r>
            <a:r>
              <a:rPr lang="en-US" dirty="0" err="1"/>
              <a:t>css</a:t>
            </a:r>
            <a:r>
              <a:rPr lang="en-US" dirty="0"/>
              <a:t>("background-color", y);</a:t>
            </a:r>
          </a:p>
          <a:p>
            <a:r>
              <a:rPr lang="en-US" dirty="0"/>
              <a:t>d();</a:t>
            </a:r>
          </a:p>
          <a:p>
            <a:r>
              <a:rPr lang="en-US" dirty="0"/>
              <a:t>}</a:t>
            </a:r>
          </a:p>
          <a:p>
            <a:r>
              <a:rPr lang="en-US" dirty="0"/>
              <a:t>function h() {</a:t>
            </a:r>
          </a:p>
          <a:p>
            <a:r>
              <a:rPr lang="en-US" dirty="0" err="1"/>
              <a:t>var</a:t>
            </a:r>
            <a:r>
              <a:rPr lang="en-US" dirty="0"/>
              <a:t> e = [];</a:t>
            </a:r>
          </a:p>
          <a:p>
            <a:r>
              <a:rPr lang="en-US" dirty="0"/>
              <a:t>for (</a:t>
            </a:r>
            <a:r>
              <a:rPr lang="en-US" dirty="0" err="1"/>
              <a:t>var</a:t>
            </a:r>
            <a:r>
              <a:rPr lang="en-US" dirty="0"/>
              <a:t> r = 1; r &lt; v(t, n) + 1; r++) {</a:t>
            </a:r>
          </a:p>
          <a:p>
            <a:r>
              <a:rPr lang="en-US" dirty="0" err="1"/>
              <a:t>e.push</a:t>
            </a:r>
            <a:r>
              <a:rPr lang="en-US" dirty="0"/>
              <a:t>({ day: r, weekday: s[m(t, n, r)] });</a:t>
            </a:r>
          </a:p>
          <a:p>
            <a:endParaRPr lang="en-US" dirty="0"/>
          </a:p>
        </p:txBody>
      </p:sp>
    </p:spTree>
    <p:extLst>
      <p:ext uri="{BB962C8B-B14F-4D97-AF65-F5344CB8AC3E}">
        <p14:creationId xmlns:p14="http://schemas.microsoft.com/office/powerpoint/2010/main" val="1651473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43" y="546265"/>
            <a:ext cx="4493538" cy="4832092"/>
          </a:xfrm>
          <a:prstGeom prst="rect">
            <a:avLst/>
          </a:prstGeom>
          <a:noFill/>
        </p:spPr>
        <p:txBody>
          <a:bodyPr wrap="none" rtlCol="0">
            <a:spAutoFit/>
          </a:bodyPr>
          <a:lstStyle/>
          <a:p>
            <a:r>
              <a:rPr lang="en-US" dirty="0"/>
              <a:t>}</a:t>
            </a:r>
          </a:p>
          <a:p>
            <a:r>
              <a:rPr lang="en-US" dirty="0"/>
              <a:t>return e;</a:t>
            </a:r>
          </a:p>
          <a:p>
            <a:r>
              <a:rPr lang="en-US" dirty="0"/>
              <a:t>}</a:t>
            </a:r>
          </a:p>
          <a:p>
            <a:r>
              <a:rPr lang="en-US" dirty="0"/>
              <a:t>function p() {</a:t>
            </a:r>
          </a:p>
          <a:p>
            <a:r>
              <a:rPr lang="en-US" dirty="0" err="1"/>
              <a:t>f.empty</a:t>
            </a:r>
            <a:r>
              <a:rPr lang="en-US" dirty="0"/>
              <a:t>();</a:t>
            </a:r>
          </a:p>
          <a:p>
            <a:r>
              <a:rPr lang="en-US" dirty="0"/>
              <a:t>for (</a:t>
            </a:r>
            <a:r>
              <a:rPr lang="en-US" dirty="0" err="1"/>
              <a:t>var</a:t>
            </a:r>
            <a:r>
              <a:rPr lang="en-US" dirty="0"/>
              <a:t> e = 0; e &lt; 7; e++) {</a:t>
            </a:r>
          </a:p>
          <a:p>
            <a:r>
              <a:rPr lang="en-US" dirty="0" err="1"/>
              <a:t>f.append</a:t>
            </a:r>
            <a:r>
              <a:rPr lang="en-US" dirty="0"/>
              <a:t>("&lt;div&gt;" + s[e].substring(0, 3) + "&lt;/div&gt;");</a:t>
            </a:r>
          </a:p>
          <a:p>
            <a:r>
              <a:rPr lang="en-US" dirty="0"/>
              <a:t>}</a:t>
            </a:r>
          </a:p>
          <a:p>
            <a:r>
              <a:rPr lang="en-US" dirty="0"/>
              <a:t>}</a:t>
            </a:r>
          </a:p>
          <a:p>
            <a:r>
              <a:rPr lang="en-US" dirty="0"/>
              <a:t>function d() {</a:t>
            </a:r>
          </a:p>
          <a:p>
            <a:r>
              <a:rPr lang="en-US" dirty="0" err="1"/>
              <a:t>var</a:t>
            </a:r>
            <a:r>
              <a:rPr lang="en-US" dirty="0"/>
              <a:t> t;</a:t>
            </a:r>
          </a:p>
          <a:p>
            <a:r>
              <a:rPr lang="en-US" dirty="0" err="1"/>
              <a:t>var</a:t>
            </a:r>
            <a:r>
              <a:rPr lang="en-US" dirty="0"/>
              <a:t> n = $("#calendar").</a:t>
            </a:r>
            <a:r>
              <a:rPr lang="en-US" dirty="0" err="1"/>
              <a:t>css</a:t>
            </a:r>
            <a:r>
              <a:rPr lang="en-US" dirty="0"/>
              <a:t>("width", e + "</a:t>
            </a:r>
            <a:r>
              <a:rPr lang="en-US" dirty="0" err="1"/>
              <a:t>px</a:t>
            </a:r>
            <a:r>
              <a:rPr lang="en-US" dirty="0"/>
              <a:t>");</a:t>
            </a:r>
          </a:p>
          <a:p>
            <a:r>
              <a:rPr lang="en-US" dirty="0" err="1"/>
              <a:t>n.find</a:t>
            </a:r>
            <a:r>
              <a:rPr lang="en-US" dirty="0"/>
              <a:t>((t = "#</a:t>
            </a:r>
            <a:r>
              <a:rPr lang="en-US" dirty="0" err="1"/>
              <a:t>calendar_weekdays</a:t>
            </a:r>
            <a:r>
              <a:rPr lang="en-US" dirty="0"/>
              <a:t>, #</a:t>
            </a:r>
            <a:r>
              <a:rPr lang="en-US" dirty="0" err="1"/>
              <a:t>calendar_content</a:t>
            </a:r>
            <a:r>
              <a:rPr lang="en-US" dirty="0"/>
              <a:t>"))</a:t>
            </a:r>
          </a:p>
          <a:p>
            <a:r>
              <a:rPr lang="en-US" dirty="0"/>
              <a:t>.</a:t>
            </a:r>
            <a:r>
              <a:rPr lang="en-US" dirty="0" err="1"/>
              <a:t>css</a:t>
            </a:r>
            <a:r>
              <a:rPr lang="en-US" dirty="0"/>
              <a:t>("width", e + "</a:t>
            </a:r>
            <a:r>
              <a:rPr lang="en-US" dirty="0" err="1"/>
              <a:t>px</a:t>
            </a:r>
            <a:r>
              <a:rPr lang="en-US" dirty="0"/>
              <a:t>")</a:t>
            </a:r>
          </a:p>
          <a:p>
            <a:r>
              <a:rPr lang="en-US" dirty="0"/>
              <a:t>.find("div")</a:t>
            </a:r>
          </a:p>
          <a:p>
            <a:r>
              <a:rPr lang="en-US" dirty="0"/>
              <a:t>.</a:t>
            </a:r>
            <a:r>
              <a:rPr lang="en-US" dirty="0" err="1"/>
              <a:t>css</a:t>
            </a:r>
            <a:r>
              <a:rPr lang="en-US" dirty="0"/>
              <a:t>({</a:t>
            </a:r>
          </a:p>
          <a:p>
            <a:r>
              <a:rPr lang="en-US" dirty="0"/>
              <a:t>width: e / 7 + "</a:t>
            </a:r>
            <a:r>
              <a:rPr lang="en-US" dirty="0" err="1"/>
              <a:t>px</a:t>
            </a:r>
            <a:r>
              <a:rPr lang="en-US" dirty="0"/>
              <a:t>",</a:t>
            </a:r>
          </a:p>
          <a:p>
            <a:r>
              <a:rPr lang="en-US" dirty="0"/>
              <a:t>height: e / 7 + "</a:t>
            </a:r>
            <a:r>
              <a:rPr lang="en-US" dirty="0" err="1"/>
              <a:t>px</a:t>
            </a:r>
            <a:r>
              <a:rPr lang="en-US" dirty="0"/>
              <a:t>",</a:t>
            </a:r>
          </a:p>
          <a:p>
            <a:r>
              <a:rPr lang="en-US" dirty="0"/>
              <a:t>"line-height": e / 7 + "</a:t>
            </a:r>
            <a:r>
              <a:rPr lang="en-US" dirty="0" err="1"/>
              <a:t>px</a:t>
            </a:r>
            <a:r>
              <a:rPr lang="en-US" dirty="0"/>
              <a:t>",</a:t>
            </a:r>
          </a:p>
          <a:p>
            <a:r>
              <a:rPr lang="en-US" dirty="0"/>
              <a:t>});</a:t>
            </a:r>
          </a:p>
          <a:p>
            <a:r>
              <a:rPr lang="en-US" dirty="0" err="1"/>
              <a:t>n.find</a:t>
            </a:r>
            <a:r>
              <a:rPr lang="en-US" dirty="0"/>
              <a:t>("#</a:t>
            </a:r>
            <a:r>
              <a:rPr lang="en-US" dirty="0" err="1"/>
              <a:t>calendar_header</a:t>
            </a:r>
            <a:r>
              <a:rPr lang="en-US" dirty="0"/>
              <a:t>")</a:t>
            </a:r>
          </a:p>
          <a:p>
            <a:endParaRPr lang="en-US" dirty="0"/>
          </a:p>
        </p:txBody>
      </p:sp>
    </p:spTree>
    <p:extLst>
      <p:ext uri="{BB962C8B-B14F-4D97-AF65-F5344CB8AC3E}">
        <p14:creationId xmlns:p14="http://schemas.microsoft.com/office/powerpoint/2010/main" val="54768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1896" y="570016"/>
            <a:ext cx="5432898" cy="4832092"/>
          </a:xfrm>
          <a:prstGeom prst="rect">
            <a:avLst/>
          </a:prstGeom>
          <a:noFill/>
        </p:spPr>
        <p:txBody>
          <a:bodyPr wrap="none" rtlCol="0">
            <a:spAutoFit/>
          </a:bodyPr>
          <a:lstStyle/>
          <a:p>
            <a:r>
              <a:rPr lang="en-US" dirty="0"/>
              <a:t>.</a:t>
            </a:r>
            <a:r>
              <a:rPr lang="en-US" dirty="0" err="1"/>
              <a:t>css</a:t>
            </a:r>
            <a:r>
              <a:rPr lang="en-US" dirty="0"/>
              <a:t>({ height: e * (1 / 7) + "</a:t>
            </a:r>
            <a:r>
              <a:rPr lang="en-US" dirty="0" err="1"/>
              <a:t>px</a:t>
            </a:r>
            <a:r>
              <a:rPr lang="en-US" dirty="0"/>
              <a:t>" })</a:t>
            </a:r>
          </a:p>
          <a:p>
            <a:r>
              <a:rPr lang="en-US" dirty="0"/>
              <a:t>.find('i[class^="icon-chevron"]')</a:t>
            </a:r>
          </a:p>
          <a:p>
            <a:r>
              <a:rPr lang="en-US" dirty="0"/>
              <a:t>.</a:t>
            </a:r>
            <a:r>
              <a:rPr lang="en-US" dirty="0" err="1"/>
              <a:t>css</a:t>
            </a:r>
            <a:r>
              <a:rPr lang="en-US" dirty="0"/>
              <a:t>("line-height", e * (1 / 7) + "</a:t>
            </a:r>
            <a:r>
              <a:rPr lang="en-US" dirty="0" err="1"/>
              <a:t>px</a:t>
            </a:r>
            <a:r>
              <a:rPr lang="en-US" dirty="0"/>
              <a:t>");</a:t>
            </a:r>
          </a:p>
          <a:p>
            <a:r>
              <a:rPr lang="en-US" dirty="0"/>
              <a:t>}</a:t>
            </a:r>
          </a:p>
          <a:p>
            <a:r>
              <a:rPr lang="en-US" dirty="0"/>
              <a:t>function v(e, t) {</a:t>
            </a:r>
          </a:p>
          <a:p>
            <a:r>
              <a:rPr lang="en-US" dirty="0"/>
              <a:t>return new Date(e, t, 0).</a:t>
            </a:r>
            <a:r>
              <a:rPr lang="en-US" dirty="0" err="1"/>
              <a:t>getDate</a:t>
            </a:r>
            <a:r>
              <a:rPr lang="en-US" dirty="0"/>
              <a:t>();</a:t>
            </a:r>
          </a:p>
          <a:p>
            <a:r>
              <a:rPr lang="en-US" dirty="0"/>
              <a:t>}</a:t>
            </a:r>
          </a:p>
          <a:p>
            <a:r>
              <a:rPr lang="en-US" dirty="0"/>
              <a:t>function m(e, t, n) {</a:t>
            </a:r>
          </a:p>
          <a:p>
            <a:r>
              <a:rPr lang="en-US" dirty="0"/>
              <a:t>return new Date(e, t - 1, n).</a:t>
            </a:r>
            <a:r>
              <a:rPr lang="en-US" dirty="0" err="1"/>
              <a:t>getDay</a:t>
            </a:r>
            <a:r>
              <a:rPr lang="en-US" dirty="0"/>
              <a:t>();</a:t>
            </a:r>
          </a:p>
          <a:p>
            <a:r>
              <a:rPr lang="en-US" dirty="0"/>
              <a:t>}</a:t>
            </a:r>
          </a:p>
          <a:p>
            <a:r>
              <a:rPr lang="en-US" dirty="0"/>
              <a:t>function g(e) {</a:t>
            </a:r>
          </a:p>
          <a:p>
            <a:r>
              <a:rPr lang="en-US" dirty="0"/>
              <a:t>return y(new Date()) == y(e);</a:t>
            </a:r>
          </a:p>
          <a:p>
            <a:r>
              <a:rPr lang="en-US" dirty="0"/>
              <a:t>}</a:t>
            </a:r>
          </a:p>
          <a:p>
            <a:r>
              <a:rPr lang="en-US" dirty="0"/>
              <a:t>function y(e) {</a:t>
            </a:r>
          </a:p>
          <a:p>
            <a:r>
              <a:rPr lang="en-US" dirty="0"/>
              <a:t>return </a:t>
            </a:r>
            <a:r>
              <a:rPr lang="en-US" dirty="0" err="1"/>
              <a:t>e.getFullYear</a:t>
            </a:r>
            <a:r>
              <a:rPr lang="en-US" dirty="0"/>
              <a:t>() + "/" + (</a:t>
            </a:r>
            <a:r>
              <a:rPr lang="en-US" dirty="0" err="1"/>
              <a:t>e.getMonth</a:t>
            </a:r>
            <a:r>
              <a:rPr lang="en-US" dirty="0"/>
              <a:t>() + 1) + "/" + </a:t>
            </a:r>
            <a:r>
              <a:rPr lang="en-US" dirty="0" err="1"/>
              <a:t>e.getDate</a:t>
            </a:r>
            <a:r>
              <a:rPr lang="en-US" dirty="0"/>
              <a:t>();</a:t>
            </a:r>
          </a:p>
          <a:p>
            <a:r>
              <a:rPr lang="en-US" dirty="0"/>
              <a:t>}</a:t>
            </a:r>
          </a:p>
          <a:p>
            <a:r>
              <a:rPr lang="en-US" dirty="0"/>
              <a:t>function b() {</a:t>
            </a:r>
          </a:p>
          <a:p>
            <a:r>
              <a:rPr lang="en-US" dirty="0" err="1"/>
              <a:t>var</a:t>
            </a:r>
            <a:r>
              <a:rPr lang="en-US" dirty="0"/>
              <a:t> e = new Date();</a:t>
            </a:r>
          </a:p>
          <a:p>
            <a:r>
              <a:rPr lang="en-US" dirty="0"/>
              <a:t>t = </a:t>
            </a:r>
            <a:r>
              <a:rPr lang="en-US" dirty="0" err="1"/>
              <a:t>e.getFullYear</a:t>
            </a:r>
            <a:r>
              <a:rPr lang="en-US" dirty="0"/>
              <a:t>();</a:t>
            </a:r>
          </a:p>
          <a:p>
            <a:r>
              <a:rPr lang="en-US" dirty="0"/>
              <a:t>n = </a:t>
            </a:r>
            <a:r>
              <a:rPr lang="en-US" dirty="0" err="1"/>
              <a:t>e.getMonth</a:t>
            </a:r>
            <a:r>
              <a:rPr lang="en-US" dirty="0"/>
              <a:t>() + 1;</a:t>
            </a:r>
          </a:p>
          <a:p>
            <a:r>
              <a:rPr lang="en-US" dirty="0"/>
              <a:t>}</a:t>
            </a:r>
          </a:p>
          <a:p>
            <a:endParaRPr lang="en-US" dirty="0"/>
          </a:p>
        </p:txBody>
      </p:sp>
    </p:spTree>
    <p:extLst>
      <p:ext uri="{BB962C8B-B14F-4D97-AF65-F5344CB8AC3E}">
        <p14:creationId xmlns:p14="http://schemas.microsoft.com/office/powerpoint/2010/main" val="353783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3771" y="629392"/>
            <a:ext cx="1471878" cy="4832092"/>
          </a:xfrm>
          <a:prstGeom prst="rect">
            <a:avLst/>
          </a:prstGeom>
          <a:noFill/>
        </p:spPr>
        <p:txBody>
          <a:bodyPr wrap="none" rtlCol="0">
            <a:spAutoFit/>
          </a:bodyPr>
          <a:lstStyle/>
          <a:p>
            <a:r>
              <a:rPr lang="en-US" dirty="0" err="1"/>
              <a:t>var</a:t>
            </a:r>
            <a:r>
              <a:rPr lang="en-US" dirty="0"/>
              <a:t> e = 480;</a:t>
            </a:r>
          </a:p>
          <a:p>
            <a:r>
              <a:rPr lang="en-US" dirty="0" err="1"/>
              <a:t>var</a:t>
            </a:r>
            <a:r>
              <a:rPr lang="en-US" dirty="0"/>
              <a:t> t = 2013;</a:t>
            </a:r>
          </a:p>
          <a:p>
            <a:r>
              <a:rPr lang="en-US" dirty="0" err="1"/>
              <a:t>var</a:t>
            </a:r>
            <a:r>
              <a:rPr lang="en-US" dirty="0"/>
              <a:t> n = 9;</a:t>
            </a:r>
          </a:p>
          <a:p>
            <a:r>
              <a:rPr lang="en-US" dirty="0" err="1"/>
              <a:t>var</a:t>
            </a:r>
            <a:r>
              <a:rPr lang="en-US" dirty="0"/>
              <a:t> r = [];</a:t>
            </a:r>
          </a:p>
          <a:p>
            <a:r>
              <a:rPr lang="en-US" dirty="0" err="1"/>
              <a:t>var</a:t>
            </a:r>
            <a:r>
              <a:rPr lang="en-US" dirty="0"/>
              <a:t> i = [</a:t>
            </a:r>
          </a:p>
          <a:p>
            <a:r>
              <a:rPr lang="en-US" dirty="0"/>
              <a:t>"JANUARY",</a:t>
            </a:r>
          </a:p>
          <a:p>
            <a:r>
              <a:rPr lang="en-US" dirty="0"/>
              <a:t>"FEBRUARY",</a:t>
            </a:r>
          </a:p>
          <a:p>
            <a:r>
              <a:rPr lang="en-US" dirty="0"/>
              <a:t>"MARCH",</a:t>
            </a:r>
          </a:p>
          <a:p>
            <a:r>
              <a:rPr lang="en-US" dirty="0"/>
              <a:t>"APRIL",</a:t>
            </a:r>
          </a:p>
          <a:p>
            <a:r>
              <a:rPr lang="en-US" dirty="0"/>
              <a:t>"MAY",</a:t>
            </a:r>
          </a:p>
          <a:p>
            <a:r>
              <a:rPr lang="en-US" dirty="0"/>
              <a:t>"JUNE",</a:t>
            </a:r>
          </a:p>
          <a:p>
            <a:r>
              <a:rPr lang="en-US" dirty="0"/>
              <a:t>"JULY",</a:t>
            </a:r>
          </a:p>
          <a:p>
            <a:r>
              <a:rPr lang="en-US" dirty="0"/>
              <a:t>"AUGUST",</a:t>
            </a:r>
          </a:p>
          <a:p>
            <a:r>
              <a:rPr lang="en-US" dirty="0"/>
              <a:t>"SEPTEMBER",</a:t>
            </a:r>
          </a:p>
          <a:p>
            <a:r>
              <a:rPr lang="en-US" dirty="0"/>
              <a:t>"OCTOBER",</a:t>
            </a:r>
          </a:p>
          <a:p>
            <a:r>
              <a:rPr lang="en-US" dirty="0"/>
              <a:t>"NOVEMBER",</a:t>
            </a:r>
          </a:p>
          <a:p>
            <a:r>
              <a:rPr lang="en-US" dirty="0"/>
              <a:t>"DECEMBER",</a:t>
            </a:r>
          </a:p>
          <a:p>
            <a:r>
              <a:rPr lang="en-US" dirty="0"/>
              <a:t>];</a:t>
            </a:r>
          </a:p>
          <a:p>
            <a:r>
              <a:rPr lang="en-US" dirty="0" err="1"/>
              <a:t>var</a:t>
            </a:r>
            <a:r>
              <a:rPr lang="en-US" dirty="0"/>
              <a:t> s = [</a:t>
            </a:r>
          </a:p>
          <a:p>
            <a:r>
              <a:rPr lang="en-US" dirty="0"/>
              <a:t>"Sunday",</a:t>
            </a:r>
          </a:p>
          <a:p>
            <a:r>
              <a:rPr lang="en-US" dirty="0"/>
              <a:t>"Monday",</a:t>
            </a:r>
          </a:p>
          <a:p>
            <a:endParaRPr lang="en-US" dirty="0"/>
          </a:p>
        </p:txBody>
      </p:sp>
    </p:spTree>
    <p:extLst>
      <p:ext uri="{BB962C8B-B14F-4D97-AF65-F5344CB8AC3E}">
        <p14:creationId xmlns:p14="http://schemas.microsoft.com/office/powerpoint/2010/main" val="1355387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4395" y="629392"/>
            <a:ext cx="1308371" cy="4616648"/>
          </a:xfrm>
          <a:prstGeom prst="rect">
            <a:avLst/>
          </a:prstGeom>
          <a:noFill/>
        </p:spPr>
        <p:txBody>
          <a:bodyPr wrap="none" rtlCol="0">
            <a:spAutoFit/>
          </a:bodyPr>
          <a:lstStyle/>
          <a:p>
            <a:r>
              <a:rPr lang="en-US" dirty="0"/>
              <a:t>"Tuesday",</a:t>
            </a:r>
          </a:p>
          <a:p>
            <a:r>
              <a:rPr lang="en-US" dirty="0"/>
              <a:t>"Wednesday",</a:t>
            </a:r>
          </a:p>
          <a:p>
            <a:r>
              <a:rPr lang="en-US" dirty="0"/>
              <a:t>"Thursday",</a:t>
            </a:r>
          </a:p>
          <a:p>
            <a:r>
              <a:rPr lang="en-US" dirty="0"/>
              <a:t>"Friday",</a:t>
            </a:r>
          </a:p>
          <a:p>
            <a:r>
              <a:rPr lang="en-US" dirty="0"/>
              <a:t>"Saturday",</a:t>
            </a:r>
          </a:p>
          <a:p>
            <a:r>
              <a:rPr lang="en-US" dirty="0"/>
              <a:t>];</a:t>
            </a:r>
          </a:p>
          <a:p>
            <a:r>
              <a:rPr lang="en-US" dirty="0" err="1"/>
              <a:t>var</a:t>
            </a:r>
            <a:r>
              <a:rPr lang="en-US" dirty="0"/>
              <a:t> o = [</a:t>
            </a:r>
          </a:p>
          <a:p>
            <a:r>
              <a:rPr lang="en-US" dirty="0"/>
              <a:t>"#16a085",</a:t>
            </a:r>
          </a:p>
          <a:p>
            <a:r>
              <a:rPr lang="en-US" dirty="0"/>
              <a:t>"#1abc9c",</a:t>
            </a:r>
          </a:p>
          <a:p>
            <a:r>
              <a:rPr lang="en-US" dirty="0"/>
              <a:t>"#c0392b",</a:t>
            </a:r>
          </a:p>
          <a:p>
            <a:r>
              <a:rPr lang="en-US" dirty="0"/>
              <a:t>"#27ae60",</a:t>
            </a:r>
          </a:p>
          <a:p>
            <a:r>
              <a:rPr lang="en-US" dirty="0"/>
              <a:t>"#FF6860",</a:t>
            </a:r>
          </a:p>
          <a:p>
            <a:r>
              <a:rPr lang="en-US" dirty="0"/>
              <a:t>"#f39c12",</a:t>
            </a:r>
          </a:p>
          <a:p>
            <a:r>
              <a:rPr lang="en-US" dirty="0"/>
              <a:t>"#f1c40f",</a:t>
            </a:r>
          </a:p>
          <a:p>
            <a:r>
              <a:rPr lang="en-US" dirty="0"/>
              <a:t>"#e67e22",</a:t>
            </a:r>
          </a:p>
          <a:p>
            <a:r>
              <a:rPr lang="en-US" dirty="0"/>
              <a:t>"#2ecc71",</a:t>
            </a:r>
          </a:p>
          <a:p>
            <a:r>
              <a:rPr lang="en-US" dirty="0"/>
              <a:t>"#e74c3c",</a:t>
            </a:r>
          </a:p>
          <a:p>
            <a:r>
              <a:rPr lang="en-US" dirty="0"/>
              <a:t>"#d35400",</a:t>
            </a:r>
          </a:p>
          <a:p>
            <a:r>
              <a:rPr lang="en-US" dirty="0"/>
              <a:t>"#2c3e50",</a:t>
            </a:r>
          </a:p>
          <a:p>
            <a:r>
              <a:rPr lang="en-US" dirty="0"/>
              <a:t>];</a:t>
            </a:r>
          </a:p>
          <a:p>
            <a:endParaRPr lang="en-US" dirty="0"/>
          </a:p>
        </p:txBody>
      </p:sp>
    </p:spTree>
    <p:extLst>
      <p:ext uri="{BB962C8B-B14F-4D97-AF65-F5344CB8AC3E}">
        <p14:creationId xmlns:p14="http://schemas.microsoft.com/office/powerpoint/2010/main" val="113932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145" y="641268"/>
            <a:ext cx="4487126" cy="4616648"/>
          </a:xfrm>
          <a:prstGeom prst="rect">
            <a:avLst/>
          </a:prstGeom>
          <a:noFill/>
        </p:spPr>
        <p:txBody>
          <a:bodyPr wrap="none" rtlCol="0">
            <a:spAutoFit/>
          </a:bodyPr>
          <a:lstStyle/>
          <a:p>
            <a:r>
              <a:rPr lang="en-US" dirty="0" err="1"/>
              <a:t>var</a:t>
            </a:r>
            <a:r>
              <a:rPr lang="en-US" dirty="0"/>
              <a:t> u = $("#calendar");</a:t>
            </a:r>
          </a:p>
          <a:p>
            <a:r>
              <a:rPr lang="en-US" dirty="0" err="1"/>
              <a:t>var</a:t>
            </a:r>
            <a:r>
              <a:rPr lang="en-US" dirty="0"/>
              <a:t> a = </a:t>
            </a:r>
            <a:r>
              <a:rPr lang="en-US" dirty="0" err="1"/>
              <a:t>u.find</a:t>
            </a:r>
            <a:r>
              <a:rPr lang="en-US" dirty="0"/>
              <a:t>("#</a:t>
            </a:r>
            <a:r>
              <a:rPr lang="en-US" dirty="0" err="1"/>
              <a:t>calendar_header</a:t>
            </a:r>
            <a:r>
              <a:rPr lang="en-US" dirty="0"/>
              <a:t>");</a:t>
            </a:r>
          </a:p>
          <a:p>
            <a:r>
              <a:rPr lang="en-US" dirty="0" err="1"/>
              <a:t>var</a:t>
            </a:r>
            <a:r>
              <a:rPr lang="en-US" dirty="0"/>
              <a:t> f = </a:t>
            </a:r>
            <a:r>
              <a:rPr lang="en-US" dirty="0" err="1"/>
              <a:t>u.find</a:t>
            </a:r>
            <a:r>
              <a:rPr lang="en-US" dirty="0"/>
              <a:t>("#</a:t>
            </a:r>
            <a:r>
              <a:rPr lang="en-US" dirty="0" err="1"/>
              <a:t>calendar_weekdays</a:t>
            </a:r>
            <a:r>
              <a:rPr lang="en-US" dirty="0"/>
              <a:t>");</a:t>
            </a:r>
          </a:p>
          <a:p>
            <a:r>
              <a:rPr lang="en-US" dirty="0" err="1"/>
              <a:t>var</a:t>
            </a:r>
            <a:r>
              <a:rPr lang="en-US" dirty="0"/>
              <a:t> l = </a:t>
            </a:r>
            <a:r>
              <a:rPr lang="en-US" dirty="0" err="1"/>
              <a:t>u.find</a:t>
            </a:r>
            <a:r>
              <a:rPr lang="en-US" dirty="0"/>
              <a:t>("#</a:t>
            </a:r>
            <a:r>
              <a:rPr lang="en-US" dirty="0" err="1"/>
              <a:t>calendar_content</a:t>
            </a:r>
            <a:r>
              <a:rPr lang="en-US" dirty="0"/>
              <a:t>");</a:t>
            </a:r>
          </a:p>
          <a:p>
            <a:r>
              <a:rPr lang="en-US" dirty="0"/>
              <a:t>b();</a:t>
            </a:r>
          </a:p>
          <a:p>
            <a:r>
              <a:rPr lang="en-US" dirty="0"/>
              <a:t>c();</a:t>
            </a:r>
          </a:p>
          <a:p>
            <a:r>
              <a:rPr lang="en-US" dirty="0" err="1"/>
              <a:t>a.find</a:t>
            </a:r>
            <a:r>
              <a:rPr lang="en-US" dirty="0"/>
              <a:t>('i[class^="icon-chevron"]').on("click", function () {</a:t>
            </a:r>
          </a:p>
          <a:p>
            <a:r>
              <a:rPr lang="en-US" dirty="0" err="1"/>
              <a:t>var</a:t>
            </a:r>
            <a:r>
              <a:rPr lang="en-US" dirty="0"/>
              <a:t> e = $(this);</a:t>
            </a:r>
          </a:p>
          <a:p>
            <a:r>
              <a:rPr lang="en-US" dirty="0" err="1"/>
              <a:t>var</a:t>
            </a:r>
            <a:r>
              <a:rPr lang="en-US" dirty="0"/>
              <a:t> r = function (e) {</a:t>
            </a:r>
          </a:p>
          <a:p>
            <a:r>
              <a:rPr lang="en-US" dirty="0"/>
              <a:t>n = e == "next" ? n + 1 : n - 1;</a:t>
            </a:r>
          </a:p>
          <a:p>
            <a:r>
              <a:rPr lang="en-US" dirty="0"/>
              <a:t>if (n &lt; 1) {</a:t>
            </a:r>
          </a:p>
          <a:p>
            <a:r>
              <a:rPr lang="en-US" dirty="0"/>
              <a:t>n = 12;</a:t>
            </a:r>
          </a:p>
          <a:p>
            <a:r>
              <a:rPr lang="en-US" dirty="0"/>
              <a:t>t--;</a:t>
            </a:r>
          </a:p>
          <a:p>
            <a:r>
              <a:rPr lang="en-US" dirty="0"/>
              <a:t>} else if (n &gt; 12) {</a:t>
            </a:r>
          </a:p>
          <a:p>
            <a:r>
              <a:rPr lang="en-US" dirty="0"/>
              <a:t>n = 1;</a:t>
            </a:r>
          </a:p>
          <a:p>
            <a:r>
              <a:rPr lang="en-US" dirty="0"/>
              <a:t>t++;</a:t>
            </a:r>
          </a:p>
          <a:p>
            <a:r>
              <a:rPr lang="en-US" dirty="0"/>
              <a:t>}</a:t>
            </a:r>
          </a:p>
          <a:p>
            <a:r>
              <a:rPr lang="en-US" dirty="0"/>
              <a:t>c();</a:t>
            </a:r>
          </a:p>
          <a:p>
            <a:r>
              <a:rPr lang="en-US" dirty="0"/>
              <a:t>};</a:t>
            </a:r>
          </a:p>
          <a:p>
            <a:r>
              <a:rPr lang="en-US" dirty="0"/>
              <a:t>if (</a:t>
            </a:r>
            <a:r>
              <a:rPr lang="en-US" dirty="0" err="1"/>
              <a:t>e.attr</a:t>
            </a:r>
            <a:r>
              <a:rPr lang="en-US" dirty="0"/>
              <a:t>("class").</a:t>
            </a:r>
            <a:r>
              <a:rPr lang="en-US" dirty="0" err="1"/>
              <a:t>indexOf</a:t>
            </a:r>
            <a:r>
              <a:rPr lang="en-US" dirty="0"/>
              <a:t>("left") != -1) {</a:t>
            </a:r>
          </a:p>
          <a:p>
            <a:endParaRPr lang="en-US" dirty="0"/>
          </a:p>
        </p:txBody>
      </p:sp>
    </p:spTree>
    <p:extLst>
      <p:ext uri="{BB962C8B-B14F-4D97-AF65-F5344CB8AC3E}">
        <p14:creationId xmlns:p14="http://schemas.microsoft.com/office/powerpoint/2010/main" val="1262042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56587" y="1095818"/>
            <a:ext cx="3421450" cy="344091"/>
          </a:xfrm>
          <a:prstGeom prst="rect">
            <a:avLst/>
          </a:prstGeom>
          <a:noFill/>
          <a:ln>
            <a:noFill/>
          </a:ln>
        </p:spPr>
        <p:txBody>
          <a:bodyPr spcFirstLastPara="1" wrap="square" lIns="90000" tIns="45700" rIns="91425" bIns="45700" anchor="ctr" anchorCtr="0">
            <a:noAutofit/>
          </a:bodyPr>
          <a:lstStyle/>
          <a:p>
            <a:r>
              <a:rPr lang="en-US" sz="2000" dirty="0">
                <a:solidFill>
                  <a:schemeClr val="tx2"/>
                </a:solidFill>
              </a:rPr>
              <a:t>Calendar Using HTML, CSS, and JavaScript</a:t>
            </a:r>
            <a:r>
              <a:rPr lang="en-US" sz="2000" dirty="0"/>
              <a:t> </a:t>
            </a:r>
            <a:br>
              <a:rPr lang="en-US" sz="2000" dirty="0"/>
            </a:br>
            <a:endParaRPr sz="1829" dirty="0">
              <a:solidFill>
                <a:schemeClr val="lt2"/>
              </a:solidFill>
              <a:latin typeface="EB Garamond"/>
              <a:ea typeface="EB Garamond"/>
              <a:cs typeface="EB Garamond"/>
              <a:sym typeface="EB Garamond"/>
            </a:endParaRPr>
          </a:p>
        </p:txBody>
      </p:sp>
      <p:graphicFrame>
        <p:nvGraphicFramePr>
          <p:cNvPr id="1842" name="Google Shape;1842;p210"/>
          <p:cNvGraphicFramePr/>
          <p:nvPr>
            <p:extLst>
              <p:ext uri="{D42A27DB-BD31-4B8C-83A1-F6EECF244321}">
                <p14:modId xmlns:p14="http://schemas.microsoft.com/office/powerpoint/2010/main" val="1007430788"/>
              </p:ext>
            </p:extLst>
          </p:nvPr>
        </p:nvGraphicFramePr>
        <p:xfrm>
          <a:off x="106878" y="1660252"/>
          <a:ext cx="4279525" cy="2438220"/>
        </p:xfrm>
        <a:graphic>
          <a:graphicData uri="http://schemas.openxmlformats.org/drawingml/2006/table">
            <a:tbl>
              <a:tblPr>
                <a:noFill/>
                <a:tableStyleId>{E1B0B87E-BAB3-4EDD-83A3-26742FE373EF}</a:tableStyleId>
              </a:tblPr>
              <a:tblGrid>
                <a:gridCol w="1739400">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331588">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382605">
                <a:tc>
                  <a:txBody>
                    <a:bodyPr/>
                    <a:lstStyle/>
                    <a:p>
                      <a:pPr marL="0" lvl="0" indent="0" algn="l" rtl="0">
                        <a:spcBef>
                          <a:spcPts val="0"/>
                        </a:spcBef>
                        <a:spcAft>
                          <a:spcPts val="0"/>
                        </a:spcAft>
                        <a:buNone/>
                      </a:pPr>
                      <a:r>
                        <a:rPr lang="en-GB" sz="1800" b="1" i="0" dirty="0" smtClean="0">
                          <a:solidFill>
                            <a:schemeClr val="bg1"/>
                          </a:solidFill>
                          <a:effectLst/>
                          <a:latin typeface="EB Garamond" pitchFamily="2" charset="0"/>
                        </a:rPr>
                        <a:t>2115a912</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NEERAJ</a:t>
                      </a:r>
                      <a:r>
                        <a:rPr lang="en-US" b="1" baseline="0" dirty="0" smtClean="0">
                          <a:solidFill>
                            <a:schemeClr val="bg1"/>
                          </a:solidFill>
                        </a:rPr>
                        <a:t> B</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xmlns="" val="10001"/>
                  </a:ext>
                </a:extLst>
              </a:tr>
              <a:tr h="331588">
                <a:tc>
                  <a:txBody>
                    <a:bodyPr/>
                    <a:lstStyle/>
                    <a:p>
                      <a:pPr marL="0" lvl="0" indent="0" algn="l" rtl="0">
                        <a:spcBef>
                          <a:spcPts val="0"/>
                        </a:spcBef>
                        <a:spcAft>
                          <a:spcPts val="0"/>
                        </a:spcAft>
                        <a:buNone/>
                      </a:pPr>
                      <a:r>
                        <a:rPr lang="en-US" b="1" dirty="0" smtClean="0">
                          <a:solidFill>
                            <a:schemeClr val="bg1"/>
                          </a:solidFill>
                        </a:rPr>
                        <a:t>2115a95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MAHESH</a:t>
                      </a:r>
                      <a:r>
                        <a:rPr lang="en-US" b="1" baseline="0" dirty="0" smtClean="0">
                          <a:solidFill>
                            <a:schemeClr val="bg1"/>
                          </a:solidFill>
                        </a:rPr>
                        <a:t> A</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xmlns="" val="10002"/>
                  </a:ext>
                </a:extLst>
              </a:tr>
              <a:tr h="331588">
                <a:tc>
                  <a:txBody>
                    <a:bodyPr/>
                    <a:lstStyle/>
                    <a:p>
                      <a:pPr marL="0" lvl="0" indent="0" algn="l" rtl="0">
                        <a:spcBef>
                          <a:spcPts val="0"/>
                        </a:spcBef>
                        <a:spcAft>
                          <a:spcPts val="0"/>
                        </a:spcAft>
                        <a:buNone/>
                      </a:pPr>
                      <a:r>
                        <a:rPr lang="en-US" b="1" dirty="0" smtClean="0">
                          <a:solidFill>
                            <a:schemeClr val="bg1"/>
                          </a:solidFill>
                        </a:rPr>
                        <a:t>2115a914</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MOHITH C</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A9</a:t>
                      </a:r>
                      <a:endParaRPr b="1" dirty="0">
                        <a:solidFill>
                          <a:schemeClr val="bg1"/>
                        </a:solidFill>
                      </a:endParaRPr>
                    </a:p>
                  </a:txBody>
                  <a:tcPr marL="91425" marR="91425" marT="91425" marB="91425"/>
                </a:tc>
                <a:extLst>
                  <a:ext uri="{0D108BD9-81ED-4DB2-BD59-A6C34878D82A}">
                    <a16:rowId xmlns:a16="http://schemas.microsoft.com/office/drawing/2014/main" xmlns="" val="10003"/>
                  </a:ext>
                </a:extLst>
              </a:tr>
              <a:tr h="331588">
                <a:tc>
                  <a:txBody>
                    <a:bodyPr/>
                    <a:lstStyle/>
                    <a:p>
                      <a:pPr marL="0" lvl="0" indent="0" algn="l" rtl="0">
                        <a:spcBef>
                          <a:spcPts val="0"/>
                        </a:spcBef>
                        <a:spcAft>
                          <a:spcPts val="0"/>
                        </a:spcAft>
                        <a:buNone/>
                      </a:pPr>
                      <a:endParaRPr b="1" dirty="0">
                        <a:solidFill>
                          <a:schemeClr val="bg1"/>
                        </a:solidFill>
                      </a:endParaRPr>
                    </a:p>
                  </a:txBody>
                  <a:tcPr marL="91425" marR="91425" marT="91425" marB="91425"/>
                </a:tc>
                <a:tc>
                  <a:txBody>
                    <a:bodyPr/>
                    <a:lstStyle/>
                    <a:p>
                      <a:pPr marL="0" lvl="0" indent="0" algn="l" rtl="0">
                        <a:spcBef>
                          <a:spcPts val="0"/>
                        </a:spcBef>
                        <a:spcAft>
                          <a:spcPts val="0"/>
                        </a:spcAft>
                        <a:buNone/>
                      </a:pP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endParaRPr b="1" dirty="0">
                        <a:solidFill>
                          <a:schemeClr val="bg1"/>
                        </a:solidFill>
                      </a:endParaRPr>
                    </a:p>
                  </a:txBody>
                  <a:tcPr marL="91425" marR="91425" marT="91425" marB="91425"/>
                </a:tc>
                <a:extLst>
                  <a:ext uri="{0D108BD9-81ED-4DB2-BD59-A6C34878D82A}">
                    <a16:rowId xmlns:a16="http://schemas.microsoft.com/office/drawing/2014/main" xmlns="" val="10004"/>
                  </a:ext>
                </a:extLst>
              </a:tr>
              <a:tr h="331588">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6899" y="629392"/>
            <a:ext cx="1217000" cy="1600438"/>
          </a:xfrm>
          <a:prstGeom prst="rect">
            <a:avLst/>
          </a:prstGeom>
          <a:noFill/>
        </p:spPr>
        <p:txBody>
          <a:bodyPr wrap="none" rtlCol="0">
            <a:spAutoFit/>
          </a:bodyPr>
          <a:lstStyle/>
          <a:p>
            <a:r>
              <a:rPr lang="en-US" dirty="0"/>
              <a:t>r("previous");</a:t>
            </a:r>
          </a:p>
          <a:p>
            <a:r>
              <a:rPr lang="en-US" dirty="0"/>
              <a:t>} else {</a:t>
            </a:r>
          </a:p>
          <a:p>
            <a:r>
              <a:rPr lang="en-US" dirty="0"/>
              <a:t>r("next");</a:t>
            </a:r>
          </a:p>
          <a:p>
            <a:r>
              <a:rPr lang="en-US" dirty="0"/>
              <a:t>}</a:t>
            </a:r>
          </a:p>
          <a:p>
            <a:r>
              <a:rPr lang="en-US" dirty="0"/>
              <a:t>});</a:t>
            </a:r>
          </a:p>
          <a:p>
            <a:r>
              <a:rPr lang="en-US" dirty="0"/>
              <a:t>});</a:t>
            </a:r>
          </a:p>
          <a:p>
            <a:endParaRPr lang="en-US" dirty="0"/>
          </a:p>
        </p:txBody>
      </p:sp>
    </p:spTree>
    <p:extLst>
      <p:ext uri="{BB962C8B-B14F-4D97-AF65-F5344CB8AC3E}">
        <p14:creationId xmlns:p14="http://schemas.microsoft.com/office/powerpoint/2010/main" val="2668178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533" y="276732"/>
            <a:ext cx="4397780" cy="4593633"/>
          </a:xfrm>
          <a:prstGeom prst="rect">
            <a:avLst/>
          </a:prstGeom>
        </p:spPr>
      </p:pic>
      <p:sp>
        <p:nvSpPr>
          <p:cNvPr id="3" name="TextBox 2"/>
          <p:cNvSpPr txBox="1"/>
          <p:nvPr/>
        </p:nvSpPr>
        <p:spPr>
          <a:xfrm>
            <a:off x="771896" y="498764"/>
            <a:ext cx="1428596" cy="307777"/>
          </a:xfrm>
          <a:prstGeom prst="rect">
            <a:avLst/>
          </a:prstGeom>
          <a:noFill/>
        </p:spPr>
        <p:txBody>
          <a:bodyPr wrap="none" rtlCol="0">
            <a:spAutoFit/>
          </a:bodyPr>
          <a:lstStyle/>
          <a:p>
            <a:r>
              <a:rPr lang="en-US" dirty="0" smtClean="0"/>
              <a:t>Sample Output:</a:t>
            </a:r>
            <a:endParaRPr lang="en-US" dirty="0"/>
          </a:p>
        </p:txBody>
      </p:sp>
    </p:spTree>
    <p:extLst>
      <p:ext uri="{BB962C8B-B14F-4D97-AF65-F5344CB8AC3E}">
        <p14:creationId xmlns:p14="http://schemas.microsoft.com/office/powerpoint/2010/main" val="328578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B7EFD91-3E94-2B33-05C5-3487CF151DDE}"/>
              </a:ext>
            </a:extLst>
          </p:cNvPr>
          <p:cNvSpPr>
            <a:spLocks noGrp="1"/>
          </p:cNvSpPr>
          <p:nvPr>
            <p:ph type="body" idx="1"/>
          </p:nvPr>
        </p:nvSpPr>
        <p:spPr/>
        <p:txBody>
          <a:bodyPr/>
          <a:lstStyle/>
          <a:p>
            <a:r>
              <a:rPr lang="en-US" dirty="0"/>
              <a:t>In conclusion, front-end development is a critical aspect of web development that involves designing and developing the visual and interactive components of a website. It requires knowledge of HTML, CSS, and JavaScript, as well as an understanding of user experience (UX) and user interface (UI) design principles.</a:t>
            </a:r>
          </a:p>
          <a:p>
            <a:r>
              <a:rPr lang="en-US" dirty="0"/>
              <a:t>The front-end developer is responsible for creating an engaging user experience by designing and implementing the layout, typography, color schemes, and graphics of a website. They also ensure that the website is responsive and accessible across multiple devices and platforms.</a:t>
            </a:r>
          </a:p>
          <a:p>
            <a:endParaRPr lang="en-US" dirty="0"/>
          </a:p>
        </p:txBody>
      </p:sp>
    </p:spTree>
    <p:extLst>
      <p:ext uri="{BB962C8B-B14F-4D97-AF65-F5344CB8AC3E}">
        <p14:creationId xmlns:p14="http://schemas.microsoft.com/office/powerpoint/2010/main" val="876154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32148DC-8B4D-D651-29FB-B7967E2C6B42}"/>
              </a:ext>
            </a:extLst>
          </p:cNvPr>
          <p:cNvSpPr>
            <a:spLocks noGrp="1"/>
          </p:cNvSpPr>
          <p:nvPr>
            <p:ph type="body" idx="1"/>
          </p:nvPr>
        </p:nvSpPr>
        <p:spPr>
          <a:xfrm>
            <a:off x="3257550" y="1062991"/>
            <a:ext cx="5886449" cy="1508760"/>
          </a:xfrm>
        </p:spPr>
        <p:txBody>
          <a:bodyPr/>
          <a:lstStyle/>
          <a:p>
            <a:r>
              <a:rPr lang="en-US" sz="1500" dirty="0">
                <a:solidFill>
                  <a:schemeClr val="tx1"/>
                </a:solidFill>
              </a:rPr>
              <a:t>Front-end development is a constantly evolving field, with new technologies and frameworks emerging regularly. Therefore, it is crucial for front-end developers to keep up with the latest trends and developments in the industry to create modern and functional websites that meet the needs of users and businesses alike.</a:t>
            </a:r>
          </a:p>
          <a:p>
            <a:endParaRPr lang="en-US" sz="1500" dirty="0">
              <a:solidFill>
                <a:schemeClr val="tx1"/>
              </a:solidFill>
            </a:endParaRPr>
          </a:p>
        </p:txBody>
      </p:sp>
    </p:spTree>
    <p:extLst>
      <p:ext uri="{BB962C8B-B14F-4D97-AF65-F5344CB8AC3E}">
        <p14:creationId xmlns:p14="http://schemas.microsoft.com/office/powerpoint/2010/main" val="644747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4A8D4A35-7F86-9F88-B2CD-12DF28240A39}"/>
              </a:ext>
            </a:extLst>
          </p:cNvPr>
          <p:cNvSpPr>
            <a:spLocks noGrp="1"/>
          </p:cNvSpPr>
          <p:nvPr>
            <p:ph type="body" idx="1"/>
          </p:nvPr>
        </p:nvSpPr>
        <p:spPr>
          <a:xfrm>
            <a:off x="1085851" y="1634490"/>
            <a:ext cx="7086600" cy="2148840"/>
          </a:xfrm>
        </p:spPr>
        <p:txBody>
          <a:bodyPr/>
          <a:lstStyle/>
          <a:p>
            <a:r>
              <a:rPr lang="en-US" sz="1600" dirty="0">
                <a:solidFill>
                  <a:schemeClr val="tx1"/>
                </a:solidFill>
              </a:rPr>
              <a:t>In summary, front-end development plays a crucial role in creating visually appealing and engaging websites that attract and retain users. With the right skills and knowledge, front-end developers can create effective user interfaces that provide an exceptional user experience, thereby contributing to the success of a website and its business.</a:t>
            </a:r>
          </a:p>
          <a:p>
            <a:endParaRPr lang="en-US" dirty="0"/>
          </a:p>
        </p:txBody>
      </p:sp>
    </p:spTree>
    <p:extLst>
      <p:ext uri="{BB962C8B-B14F-4D97-AF65-F5344CB8AC3E}">
        <p14:creationId xmlns:p14="http://schemas.microsoft.com/office/powerpoint/2010/main" val="1015531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smtClean="0">
                <a:solidFill>
                  <a:srgbClr val="BD8738"/>
                </a:solidFill>
                <a:latin typeface="EB Garamond SemiBold"/>
                <a:ea typeface="EB Garamond SemiBold"/>
                <a:cs typeface="EB Garamond SemiBold"/>
                <a:sym typeface="EB Garamond SemiBold"/>
              </a:rPr>
              <a:t>https://github.com/Neeraj9047/front-end-development-for-calender</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C536BD3-DC70-E5B9-5CBC-556B1D3DC834}"/>
              </a:ext>
            </a:extLst>
          </p:cNvPr>
          <p:cNvSpPr>
            <a:spLocks noGrp="1"/>
          </p:cNvSpPr>
          <p:nvPr>
            <p:ph type="body" idx="1"/>
          </p:nvPr>
        </p:nvSpPr>
        <p:spPr/>
        <p:txBody>
          <a:bodyPr/>
          <a:lstStyle/>
          <a:p>
            <a:r>
              <a:rPr lang="en-US" dirty="0"/>
              <a:t>INTRODUCTION</a:t>
            </a:r>
          </a:p>
        </p:txBody>
      </p:sp>
      <p:sp>
        <p:nvSpPr>
          <p:cNvPr id="3" name="Text Placeholder 2">
            <a:extLst>
              <a:ext uri="{FF2B5EF4-FFF2-40B4-BE49-F238E27FC236}">
                <a16:creationId xmlns:a16="http://schemas.microsoft.com/office/drawing/2014/main" xmlns="" id="{BC863A78-DF66-33BA-3FA8-17615033AD2D}"/>
              </a:ext>
            </a:extLst>
          </p:cNvPr>
          <p:cNvSpPr>
            <a:spLocks noGrp="1"/>
          </p:cNvSpPr>
          <p:nvPr>
            <p:ph type="body" idx="2"/>
          </p:nvPr>
        </p:nvSpPr>
        <p:spPr/>
        <p:txBody>
          <a:bodyPr>
            <a:normAutofit/>
          </a:bodyPr>
          <a:lstStyle/>
          <a:p>
            <a:pPr algn="l" rtl="0"/>
            <a:r>
              <a:rPr lang="en-US" b="0" i="0" dirty="0">
                <a:solidFill>
                  <a:srgbClr val="1D2125"/>
                </a:solidFill>
                <a:effectLst/>
                <a:latin typeface="-apple-system"/>
              </a:rPr>
              <a:t>In full-stack development, front-end development is typically focused on creating the visual and interactive elements of the application that users interact with. Web client-server architecture is responsible for handling user interactions and displaying data.</a:t>
            </a:r>
            <a:endParaRPr lang="en-US" dirty="0"/>
          </a:p>
        </p:txBody>
      </p:sp>
    </p:spTree>
    <p:extLst>
      <p:ext uri="{BB962C8B-B14F-4D97-AF65-F5344CB8AC3E}">
        <p14:creationId xmlns:p14="http://schemas.microsoft.com/office/powerpoint/2010/main" val="362990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B145E6-C0EF-44A7-8D00-A5C6BBA7EC43}"/>
              </a:ext>
            </a:extLst>
          </p:cNvPr>
          <p:cNvSpPr>
            <a:spLocks noGrp="1"/>
          </p:cNvSpPr>
          <p:nvPr>
            <p:ph type="title"/>
          </p:nvPr>
        </p:nvSpPr>
        <p:spPr/>
        <p:txBody>
          <a:bodyPr>
            <a:normAutofit fontScale="90000"/>
          </a:bodyPr>
          <a:lstStyle/>
          <a:p>
            <a:r>
              <a:rPr lang="en-US" dirty="0"/>
              <a:t>HTML -</a:t>
            </a:r>
          </a:p>
        </p:txBody>
      </p:sp>
      <p:sp>
        <p:nvSpPr>
          <p:cNvPr id="3" name="Text Placeholder 2">
            <a:extLst>
              <a:ext uri="{FF2B5EF4-FFF2-40B4-BE49-F238E27FC236}">
                <a16:creationId xmlns:a16="http://schemas.microsoft.com/office/drawing/2014/main" xmlns="" id="{EB6ECF60-CB53-A9A3-A3C4-735DE684CEDE}"/>
              </a:ext>
            </a:extLst>
          </p:cNvPr>
          <p:cNvSpPr>
            <a:spLocks noGrp="1"/>
          </p:cNvSpPr>
          <p:nvPr>
            <p:ph type="body" idx="1"/>
          </p:nvPr>
        </p:nvSpPr>
        <p:spPr/>
        <p:txBody>
          <a:bodyPr/>
          <a:lstStyle/>
          <a:p>
            <a:pPr algn="l" rtl="0"/>
            <a:r>
              <a:rPr lang="en-US" b="0" i="0" dirty="0">
                <a:solidFill>
                  <a:schemeClr val="bg1"/>
                </a:solidFill>
                <a:effectLst/>
                <a:latin typeface="-apple-system"/>
              </a:rPr>
              <a:t>HTML is used to create the structure of web pages; and Bootstrap is a popular CSS framework that provides predefined styles and layout options. JavaScript frameworks provide additional functionality and tools for building complex, interactive user interfaces. They are useful to create responsive, interactive, and efficient user interfaces.</a:t>
            </a:r>
          </a:p>
          <a:p>
            <a:pPr algn="l">
              <a:buFont typeface="Arial" panose="020B0604020202020204" pitchFamily="34" charset="0"/>
              <a:buChar char="•"/>
            </a:pPr>
            <a:r>
              <a:rPr lang="en-US" b="0" i="0" dirty="0">
                <a:solidFill>
                  <a:schemeClr val="bg1"/>
                </a:solidFill>
                <a:effectLst/>
                <a:latin typeface="-apple-system"/>
              </a:rPr>
              <a:t>Web client server architecture</a:t>
            </a:r>
          </a:p>
          <a:p>
            <a:pPr algn="l">
              <a:buFont typeface="Arial" panose="020B0604020202020204" pitchFamily="34" charset="0"/>
              <a:buChar char="•"/>
            </a:pPr>
            <a:r>
              <a:rPr lang="en-US" b="0" i="0" dirty="0">
                <a:solidFill>
                  <a:schemeClr val="bg1"/>
                </a:solidFill>
                <a:effectLst/>
                <a:latin typeface="-apple-system"/>
              </a:rPr>
              <a:t>HTML Structure Tags – Forms field</a:t>
            </a:r>
          </a:p>
          <a:p>
            <a:pPr algn="l">
              <a:buFont typeface="Arial" panose="020B0604020202020204" pitchFamily="34" charset="0"/>
              <a:buChar char="•"/>
            </a:pPr>
            <a:r>
              <a:rPr lang="en-US" b="0" i="0" dirty="0">
                <a:solidFill>
                  <a:schemeClr val="bg1"/>
                </a:solidFill>
                <a:effectLst/>
                <a:latin typeface="-apple-system"/>
              </a:rPr>
              <a:t>Bootstrap – </a:t>
            </a:r>
            <a:r>
              <a:rPr lang="en-US" b="0" i="0" dirty="0" err="1">
                <a:solidFill>
                  <a:schemeClr val="bg1"/>
                </a:solidFill>
                <a:effectLst/>
                <a:latin typeface="-apple-system"/>
              </a:rPr>
              <a:t>React.Js</a:t>
            </a:r>
            <a:r>
              <a:rPr lang="en-US" b="0" i="0" dirty="0">
                <a:solidFill>
                  <a:schemeClr val="bg1"/>
                </a:solidFill>
                <a:effectLst/>
                <a:latin typeface="-apple-system"/>
              </a:rPr>
              <a:t> </a:t>
            </a:r>
          </a:p>
          <a:p>
            <a:pPr algn="l">
              <a:buFont typeface="Arial" panose="020B0604020202020204" pitchFamily="34" charset="0"/>
              <a:buChar char="•"/>
            </a:pPr>
            <a:r>
              <a:rPr lang="en-US" b="0" i="0" dirty="0">
                <a:solidFill>
                  <a:schemeClr val="bg1"/>
                </a:solidFill>
                <a:effectLst/>
                <a:latin typeface="-apple-system"/>
              </a:rPr>
              <a:t>jQuery- ajax - Promises </a:t>
            </a:r>
          </a:p>
          <a:p>
            <a:pPr algn="l">
              <a:buFont typeface="Arial" panose="020B0604020202020204" pitchFamily="34" charset="0"/>
              <a:buChar char="•"/>
            </a:pPr>
            <a:r>
              <a:rPr lang="en-US" b="0" i="0" dirty="0">
                <a:solidFill>
                  <a:schemeClr val="bg1"/>
                </a:solidFill>
                <a:effectLst/>
                <a:latin typeface="-apple-system"/>
              </a:rPr>
              <a:t>API integration</a:t>
            </a:r>
          </a:p>
          <a:p>
            <a:r>
              <a:rPr lang="en-US" dirty="0"/>
              <a:t/>
            </a:r>
            <a:br>
              <a:rPr lang="en-US" dirty="0"/>
            </a:br>
            <a:endParaRPr lang="en-US" dirty="0"/>
          </a:p>
          <a:p>
            <a:endParaRPr lang="en-US" dirty="0"/>
          </a:p>
        </p:txBody>
      </p:sp>
    </p:spTree>
    <p:extLst>
      <p:ext uri="{BB962C8B-B14F-4D97-AF65-F5344CB8AC3E}">
        <p14:creationId xmlns:p14="http://schemas.microsoft.com/office/powerpoint/2010/main" val="2640520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0F0343CF-941A-F871-0F79-97B4FBE90BEF}"/>
              </a:ext>
            </a:extLst>
          </p:cNvPr>
          <p:cNvPicPr>
            <a:picLocks noGrp="1" noChangeAspect="1"/>
          </p:cNvPicPr>
          <p:nvPr>
            <p:ph type="pic" idx="2"/>
          </p:nvPr>
        </p:nvPicPr>
        <p:blipFill>
          <a:blip r:embed="rId2"/>
          <a:srcRect l="21955" r="21955"/>
          <a:stretch>
            <a:fillRect/>
          </a:stretch>
        </p:blipFill>
        <p:spPr>
          <a:prstGeom prst="rect">
            <a:avLst/>
          </a:prstGeom>
        </p:spPr>
      </p:pic>
      <p:sp>
        <p:nvSpPr>
          <p:cNvPr id="3" name="Title 2">
            <a:extLst>
              <a:ext uri="{FF2B5EF4-FFF2-40B4-BE49-F238E27FC236}">
                <a16:creationId xmlns:a16="http://schemas.microsoft.com/office/drawing/2014/main" xmlns="" id="{590F40C1-5DC3-8952-C7D7-A028836D2F01}"/>
              </a:ext>
            </a:extLst>
          </p:cNvPr>
          <p:cNvSpPr>
            <a:spLocks noGrp="1"/>
          </p:cNvSpPr>
          <p:nvPr>
            <p:ph type="title"/>
          </p:nvPr>
        </p:nvSpPr>
        <p:spPr/>
        <p:txBody>
          <a:bodyPr>
            <a:normAutofit fontScale="90000"/>
          </a:bodyPr>
          <a:lstStyle/>
          <a:p>
            <a:r>
              <a:rPr lang="en-US" dirty="0"/>
              <a:t>FRONT END DEVELOPMNENT</a:t>
            </a:r>
          </a:p>
        </p:txBody>
      </p:sp>
      <p:sp>
        <p:nvSpPr>
          <p:cNvPr id="4" name="Text Placeholder 3">
            <a:extLst>
              <a:ext uri="{FF2B5EF4-FFF2-40B4-BE49-F238E27FC236}">
                <a16:creationId xmlns:a16="http://schemas.microsoft.com/office/drawing/2014/main" xmlns="" id="{734F53C6-8603-DB54-3126-7FCB7600849B}"/>
              </a:ext>
            </a:extLst>
          </p:cNvPr>
          <p:cNvSpPr>
            <a:spLocks noGrp="1"/>
          </p:cNvSpPr>
          <p:nvPr>
            <p:ph type="body" idx="1"/>
          </p:nvPr>
        </p:nvSpPr>
        <p:spPr/>
        <p:txBody>
          <a:bodyPr/>
          <a:lstStyle/>
          <a:p>
            <a:pPr marL="139700" indent="0">
              <a:buNone/>
            </a:pPr>
            <a:endParaRPr lang="en-US" dirty="0"/>
          </a:p>
          <a:p>
            <a:endParaRPr lang="en-US" dirty="0"/>
          </a:p>
          <a:p>
            <a:r>
              <a:rPr lang="en-US" dirty="0"/>
              <a:t>Developing a user interface webpage by using front end development.</a:t>
            </a:r>
          </a:p>
          <a:p>
            <a:r>
              <a:rPr lang="en-US" dirty="0"/>
              <a:t>Using HTML &amp; CSS</a:t>
            </a:r>
          </a:p>
          <a:p>
            <a:r>
              <a:rPr lang="en-US" dirty="0"/>
              <a:t>For example we have developed a </a:t>
            </a:r>
            <a:r>
              <a:rPr lang="en-US" dirty="0" err="1"/>
              <a:t>learing</a:t>
            </a:r>
            <a:r>
              <a:rPr lang="en-US" dirty="0"/>
              <a:t> platform for web development ,</a:t>
            </a:r>
            <a:r>
              <a:rPr lang="en-US" dirty="0" err="1"/>
              <a:t>etc</a:t>
            </a:r>
            <a:r>
              <a:rPr lang="en-US" dirty="0"/>
              <a:t>….called </a:t>
            </a:r>
            <a:r>
              <a:rPr lang="en-US" u="sng" dirty="0"/>
              <a:t>CODETOWN </a:t>
            </a:r>
            <a:r>
              <a:rPr lang="en-US" dirty="0"/>
              <a:t>by using “HTML &amp;CSS.</a:t>
            </a:r>
          </a:p>
        </p:txBody>
      </p:sp>
    </p:spTree>
    <p:extLst>
      <p:ext uri="{BB962C8B-B14F-4D97-AF65-F5344CB8AC3E}">
        <p14:creationId xmlns:p14="http://schemas.microsoft.com/office/powerpoint/2010/main" val="46215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613477-0127-B5AE-3E4B-0DE877E92103}"/>
              </a:ext>
            </a:extLst>
          </p:cNvPr>
          <p:cNvSpPr>
            <a:spLocks noGrp="1"/>
          </p:cNvSpPr>
          <p:nvPr>
            <p:ph type="title"/>
          </p:nvPr>
        </p:nvSpPr>
        <p:spPr/>
        <p:txBody>
          <a:bodyPr>
            <a:normAutofit fontScale="90000"/>
          </a:bodyPr>
          <a:lstStyle/>
          <a:p>
            <a:r>
              <a:rPr lang="en-US" dirty="0"/>
              <a:t>CODETOWN</a:t>
            </a:r>
          </a:p>
        </p:txBody>
      </p:sp>
      <p:sp>
        <p:nvSpPr>
          <p:cNvPr id="3" name="Text Placeholder 2">
            <a:extLst>
              <a:ext uri="{FF2B5EF4-FFF2-40B4-BE49-F238E27FC236}">
                <a16:creationId xmlns:a16="http://schemas.microsoft.com/office/drawing/2014/main" xmlns="" id="{282A595A-FF6C-0C9D-DBA0-74C09A645EE3}"/>
              </a:ext>
            </a:extLst>
          </p:cNvPr>
          <p:cNvSpPr>
            <a:spLocks noGrp="1"/>
          </p:cNvSpPr>
          <p:nvPr>
            <p:ph type="body" idx="1"/>
          </p:nvPr>
        </p:nvSpPr>
        <p:spPr>
          <a:xfrm>
            <a:off x="144711" y="2251710"/>
            <a:ext cx="4343206" cy="2207186"/>
          </a:xfrm>
        </p:spPr>
        <p:txBody>
          <a:bodyPr/>
          <a:lstStyle/>
          <a:p>
            <a:r>
              <a:rPr lang="en-US" sz="1500" b="1" dirty="0"/>
              <a:t>The header contains the page title, and the navigation menu has links to different sections of the page. The main content contains three sections: About Us, Our Services, and Contact Us. The Contact Us section has a form for users to fill out and submit. The footer contains copyright information.</a:t>
            </a:r>
          </a:p>
        </p:txBody>
      </p:sp>
      <p:sp>
        <p:nvSpPr>
          <p:cNvPr id="4" name="Text Placeholder 3">
            <a:extLst>
              <a:ext uri="{FF2B5EF4-FFF2-40B4-BE49-F238E27FC236}">
                <a16:creationId xmlns:a16="http://schemas.microsoft.com/office/drawing/2014/main" xmlns="" id="{6992D970-9BC9-AF72-6EE3-CF3056A4D30D}"/>
              </a:ext>
            </a:extLst>
          </p:cNvPr>
          <p:cNvSpPr>
            <a:spLocks noGrp="1"/>
          </p:cNvSpPr>
          <p:nvPr>
            <p:ph type="body" idx="2"/>
          </p:nvPr>
        </p:nvSpPr>
        <p:spPr>
          <a:xfrm>
            <a:off x="144711" y="954389"/>
            <a:ext cx="4343206" cy="1297321"/>
          </a:xfrm>
        </p:spPr>
        <p:txBody>
          <a:bodyPr/>
          <a:lstStyle/>
          <a:p>
            <a:r>
              <a:rPr lang="en-US" dirty="0"/>
              <a:t>In this example, the page consists of a header, navigation menu, main content, and footer. The CSS styles are added in the head section of the HTML document. </a:t>
            </a:r>
          </a:p>
        </p:txBody>
      </p:sp>
    </p:spTree>
    <p:extLst>
      <p:ext uri="{BB962C8B-B14F-4D97-AF65-F5344CB8AC3E}">
        <p14:creationId xmlns:p14="http://schemas.microsoft.com/office/powerpoint/2010/main" val="314081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855D503-0225-B821-E900-BD1E96D288EA}"/>
              </a:ext>
            </a:extLst>
          </p:cNvPr>
          <p:cNvSpPr txBox="1"/>
          <p:nvPr/>
        </p:nvSpPr>
        <p:spPr>
          <a:xfrm>
            <a:off x="651510" y="285750"/>
            <a:ext cx="7143750" cy="6001643"/>
          </a:xfrm>
          <a:prstGeom prst="rect">
            <a:avLst/>
          </a:prstGeom>
          <a:noFill/>
        </p:spPr>
        <p:txBody>
          <a:bodyPr wrap="square">
            <a:spAutoFit/>
          </a:bodyPr>
          <a:lstStyle/>
          <a:p>
            <a:r>
              <a:rPr lang="en-US" sz="2800" b="1" dirty="0"/>
              <a:t>Algorithm :</a:t>
            </a:r>
          </a:p>
          <a:p>
            <a:endParaRPr lang="en-US" dirty="0"/>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374151"/>
                </a:solidFill>
                <a:effectLst/>
                <a:latin typeface="Söhne"/>
              </a:rPr>
              <a:t>Open a text editor like Notepad or Sublime Text on your computer.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374151"/>
                </a:solidFill>
                <a:effectLst/>
                <a:latin typeface="Söhne"/>
              </a:rPr>
              <a:t>Create a new file and save it with the extension ".html". For example, "index.html".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374151"/>
                </a:solidFill>
                <a:effectLst/>
                <a:latin typeface="Söhne"/>
              </a:rPr>
              <a:t>Add the basic HTML structure to the file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&lt;title&gt;</a:t>
            </a:r>
            <a:r>
              <a:rPr kumimoji="0" lang="en-US" altLang="en-US" sz="1600" b="0" i="0" u="none" strike="noStrike" cap="none" normalizeH="0" baseline="0" dirty="0">
                <a:ln>
                  <a:noFill/>
                </a:ln>
                <a:solidFill>
                  <a:srgbClr val="374151"/>
                </a:solidFill>
                <a:effectLst/>
                <a:latin typeface="Söhne"/>
              </a:rPr>
              <a:t> tag, add a title for your web page. This will appear in the browser tab.</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&lt;body&gt;</a:t>
            </a:r>
            <a:r>
              <a:rPr kumimoji="0" lang="en-US" altLang="en-US" sz="1600" b="0" i="0" u="none" strike="noStrike" cap="none" normalizeH="0" baseline="0" dirty="0">
                <a:ln>
                  <a:noFill/>
                </a:ln>
                <a:solidFill>
                  <a:srgbClr val="374151"/>
                </a:solidFill>
                <a:effectLst/>
                <a:latin typeface="Söhne"/>
              </a:rPr>
              <a:t> tag, add the elements that you want to display on your web page. For example, you can add headings, paragraphs, images, links, forms, and tables.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heading, use the </a:t>
            </a:r>
            <a:r>
              <a:rPr kumimoji="0" lang="en-US" altLang="en-US" sz="1600" b="1" i="0" u="none" strike="noStrike" cap="none" normalizeH="0" baseline="0" dirty="0">
                <a:ln>
                  <a:noFill/>
                </a:ln>
                <a:solidFill>
                  <a:srgbClr val="374151"/>
                </a:solidFill>
                <a:effectLst/>
                <a:latin typeface="Söhne Mono"/>
              </a:rPr>
              <a:t>&lt;h1&gt;</a:t>
            </a:r>
            <a:r>
              <a:rPr kumimoji="0" lang="en-US" altLang="en-US" sz="1600" b="0" i="0" u="none" strike="noStrike" cap="none" normalizeH="0" baseline="0" dirty="0">
                <a:ln>
                  <a:noFill/>
                </a:ln>
                <a:solidFill>
                  <a:srgbClr val="374151"/>
                </a:solidFill>
                <a:effectLst/>
                <a:latin typeface="Söhne"/>
              </a:rPr>
              <a:t> to </a:t>
            </a:r>
            <a:r>
              <a:rPr kumimoji="0" lang="en-US" altLang="en-US" sz="1600" b="1" i="0" u="none" strike="noStrike" cap="none" normalizeH="0" baseline="0" dirty="0">
                <a:ln>
                  <a:noFill/>
                </a:ln>
                <a:solidFill>
                  <a:srgbClr val="374151"/>
                </a:solidFill>
                <a:effectLst/>
                <a:latin typeface="Söhne Mono"/>
              </a:rPr>
              <a:t>&lt;h6&gt;</a:t>
            </a: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paragraph, use the &lt;p&gt; tag.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chemeClr val="tx1"/>
                </a:solidFill>
                <a:effectLst/>
                <a:latin typeface="Arial" panose="020B0604020202020204" pitchFamily="34" charset="0"/>
              </a:rPr>
              <a:t>To add an image, use the </a:t>
            </a:r>
            <a:r>
              <a:rPr kumimoji="0" lang="en-US" altLang="en-US" sz="1600" b="1" i="0" u="none" strike="noStrike" cap="none" normalizeH="0" baseline="0" dirty="0">
                <a:ln>
                  <a:noFill/>
                </a:ln>
                <a:solidFill>
                  <a:schemeClr val="tx1"/>
                </a:solidFill>
                <a:effectLst/>
                <a:latin typeface="Söhne Mono"/>
              </a:rPr>
              <a:t>&lt;</a:t>
            </a:r>
            <a:r>
              <a:rPr kumimoji="0" lang="en-US" altLang="en-US" sz="1600" b="1" i="0" u="none" strike="noStrike" cap="none" normalizeH="0" baseline="0" dirty="0" err="1">
                <a:ln>
                  <a:noFill/>
                </a:ln>
                <a:solidFill>
                  <a:schemeClr val="tx1"/>
                </a:solidFill>
                <a:effectLst/>
                <a:latin typeface="Söhne Mono"/>
              </a:rPr>
              <a:t>img</a:t>
            </a:r>
            <a:r>
              <a:rPr kumimoji="0" lang="en-US" altLang="en-US" sz="1600" b="1" i="0" u="none" strike="noStrike" cap="none" normalizeH="0" baseline="0" dirty="0">
                <a:ln>
                  <a:noFill/>
                </a:ln>
                <a:solidFill>
                  <a:schemeClr val="tx1"/>
                </a:solidFill>
                <a:effectLst/>
                <a:latin typeface="Söhne Mono"/>
              </a:rPr>
              <a:t>&gt;</a:t>
            </a:r>
            <a:r>
              <a:rPr kumimoji="0" lang="en-US" altLang="en-US" sz="1600" b="0" i="0" u="none" strike="noStrike" cap="none" normalizeH="0" baseline="0" dirty="0">
                <a:ln>
                  <a:noFill/>
                </a:ln>
                <a:solidFill>
                  <a:srgbClr val="374151"/>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link, use the &lt;a&gt;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form, use the &lt;form&gt;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table, use the &lt;table&gt; tag with the &lt;tr&gt;, &lt;</a:t>
            </a:r>
            <a:r>
              <a:rPr kumimoji="0" lang="en-US" altLang="en-US" sz="1600" b="0" i="0" u="none" strike="noStrike" cap="none" normalizeH="0" baseline="0" dirty="0" err="1">
                <a:ln>
                  <a:noFill/>
                </a:ln>
                <a:solidFill>
                  <a:srgbClr val="374151"/>
                </a:solidFill>
                <a:effectLst/>
                <a:latin typeface="Söhne"/>
              </a:rPr>
              <a:t>th</a:t>
            </a:r>
            <a:r>
              <a:rPr kumimoji="0" lang="en-US" altLang="en-US" sz="1600" b="0" i="0" u="none" strike="noStrike" cap="none" normalizeH="0" baseline="0" dirty="0">
                <a:ln>
                  <a:noFill/>
                </a:ln>
                <a:solidFill>
                  <a:srgbClr val="374151"/>
                </a:solidFill>
                <a:effectLst/>
                <a:latin typeface="Söhne"/>
              </a:rPr>
              <a:t>&gt;, and &lt;td&gt; tags.</a:t>
            </a:r>
            <a:endParaRPr lang="en-US" altLang="en-US" sz="16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Save the file and open it in a web browser to see how it looks.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403409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6CC37B7-20D8-1E85-A7CE-FFC33F09993E}"/>
              </a:ext>
            </a:extLst>
          </p:cNvPr>
          <p:cNvSpPr txBox="1"/>
          <p:nvPr/>
        </p:nvSpPr>
        <p:spPr>
          <a:xfrm>
            <a:off x="480060" y="240030"/>
            <a:ext cx="6675120" cy="5355312"/>
          </a:xfrm>
          <a:prstGeom prst="rect">
            <a:avLst/>
          </a:prstGeom>
          <a:noFill/>
        </p:spPr>
        <p:txBody>
          <a:bodyPr wrap="square">
            <a:spAutoFit/>
          </a:bodyPr>
          <a:lstStyle/>
          <a:p>
            <a:r>
              <a:rPr lang="en-US" sz="2000" b="1" u="sng" dirty="0"/>
              <a:t>SOURCED CODE:</a:t>
            </a:r>
          </a:p>
          <a:p>
            <a:r>
              <a:rPr lang="en-US" b="1" dirty="0"/>
              <a:t>CSS Code For Calendar</a:t>
            </a:r>
          </a:p>
          <a:p>
            <a:r>
              <a:rPr lang="en-US" dirty="0" smtClean="0"/>
              <a:t>body{ </a:t>
            </a:r>
          </a:p>
          <a:p>
            <a:r>
              <a:rPr lang="en-US" dirty="0" smtClean="0"/>
              <a:t>background-color</a:t>
            </a:r>
            <a:r>
              <a:rPr lang="en-US" dirty="0"/>
              <a:t>: #F5F1E9</a:t>
            </a:r>
            <a:r>
              <a:rPr lang="en-US" dirty="0" smtClean="0"/>
              <a:t>;</a:t>
            </a:r>
          </a:p>
          <a:p>
            <a:r>
              <a:rPr lang="en-US" dirty="0" smtClean="0"/>
              <a:t>}</a:t>
            </a:r>
          </a:p>
          <a:p>
            <a:r>
              <a:rPr lang="en-US" dirty="0" smtClean="0"/>
              <a:t>#</a:t>
            </a:r>
            <a:r>
              <a:rPr lang="en-US" dirty="0"/>
              <a:t>calendar</a:t>
            </a:r>
            <a:r>
              <a:rPr lang="en-US" dirty="0" smtClean="0"/>
              <a:t>{</a:t>
            </a:r>
          </a:p>
          <a:p>
            <a:r>
              <a:rPr lang="en-US" dirty="0" smtClean="0"/>
              <a:t>margin-left</a:t>
            </a:r>
            <a:r>
              <a:rPr lang="en-US" dirty="0"/>
              <a:t>: auto</a:t>
            </a:r>
            <a:r>
              <a:rPr lang="en-US" dirty="0" smtClean="0"/>
              <a:t>;</a:t>
            </a:r>
          </a:p>
          <a:p>
            <a:r>
              <a:rPr lang="en-US" dirty="0" smtClean="0"/>
              <a:t>margin-right</a:t>
            </a:r>
            <a:r>
              <a:rPr lang="en-US" dirty="0"/>
              <a:t>: auto</a:t>
            </a:r>
            <a:r>
              <a:rPr lang="en-US" dirty="0" smtClean="0"/>
              <a:t>;</a:t>
            </a:r>
          </a:p>
          <a:p>
            <a:r>
              <a:rPr lang="en-US" dirty="0" smtClean="0"/>
              <a:t>width</a:t>
            </a:r>
            <a:r>
              <a:rPr lang="en-US" dirty="0"/>
              <a:t>: 320px</a:t>
            </a:r>
            <a:r>
              <a:rPr lang="en-US" dirty="0" smtClean="0"/>
              <a:t>;</a:t>
            </a:r>
          </a:p>
          <a:p>
            <a:r>
              <a:rPr lang="en-US" dirty="0" smtClean="0"/>
              <a:t>font-family</a:t>
            </a:r>
            <a:r>
              <a:rPr lang="en-US" dirty="0"/>
              <a:t>: '</a:t>
            </a:r>
            <a:r>
              <a:rPr lang="en-US" dirty="0" err="1"/>
              <a:t>Lato</a:t>
            </a:r>
            <a:r>
              <a:rPr lang="en-US" dirty="0"/>
              <a:t>', sans-serif</a:t>
            </a:r>
            <a:r>
              <a:rPr lang="en-US" dirty="0" smtClean="0"/>
              <a:t>;</a:t>
            </a:r>
          </a:p>
          <a:p>
            <a:r>
              <a:rPr lang="en-US" dirty="0" smtClean="0"/>
              <a:t>}</a:t>
            </a:r>
          </a:p>
          <a:p>
            <a:r>
              <a:rPr lang="en-US" dirty="0" smtClean="0"/>
              <a:t>#</a:t>
            </a:r>
            <a:r>
              <a:rPr lang="en-US" dirty="0" err="1"/>
              <a:t>calendar_weekdays</a:t>
            </a:r>
            <a:r>
              <a:rPr lang="en-US" dirty="0"/>
              <a:t> div</a:t>
            </a:r>
            <a:r>
              <a:rPr lang="en-US" dirty="0" smtClean="0"/>
              <a:t>{</a:t>
            </a:r>
          </a:p>
          <a:p>
            <a:r>
              <a:rPr lang="en-US" dirty="0" err="1" smtClean="0"/>
              <a:t>display:inline-block</a:t>
            </a:r>
            <a:r>
              <a:rPr lang="en-US" dirty="0" smtClean="0"/>
              <a:t>;</a:t>
            </a:r>
          </a:p>
          <a:p>
            <a:r>
              <a:rPr lang="en-US" dirty="0" err="1" smtClean="0"/>
              <a:t>vertical-align:top</a:t>
            </a:r>
            <a:r>
              <a:rPr lang="en-US" dirty="0" smtClean="0"/>
              <a:t>;</a:t>
            </a:r>
          </a:p>
          <a:p>
            <a:r>
              <a:rPr lang="en-US" dirty="0" smtClean="0"/>
              <a:t>}</a:t>
            </a:r>
          </a:p>
          <a:p>
            <a:r>
              <a:rPr lang="en-US" dirty="0" smtClean="0"/>
              <a:t>#</a:t>
            </a:r>
            <a:r>
              <a:rPr lang="en-US" dirty="0" err="1"/>
              <a:t>calendar_content</a:t>
            </a:r>
            <a:r>
              <a:rPr lang="en-US" dirty="0"/>
              <a:t>, #</a:t>
            </a:r>
            <a:r>
              <a:rPr lang="en-US" dirty="0" err="1"/>
              <a:t>calendar_weekdays</a:t>
            </a:r>
            <a:r>
              <a:rPr lang="en-US" dirty="0"/>
              <a:t>, #</a:t>
            </a:r>
            <a:r>
              <a:rPr lang="en-US" dirty="0" err="1"/>
              <a:t>calendar_header</a:t>
            </a:r>
            <a:r>
              <a:rPr lang="en-US" dirty="0" smtClean="0"/>
              <a:t>{</a:t>
            </a:r>
          </a:p>
          <a:p>
            <a:r>
              <a:rPr lang="en-US" dirty="0" smtClean="0"/>
              <a:t>position</a:t>
            </a:r>
            <a:r>
              <a:rPr lang="en-US" dirty="0"/>
              <a:t>: relative</a:t>
            </a:r>
            <a:r>
              <a:rPr lang="en-US" dirty="0" smtClean="0"/>
              <a:t>;</a:t>
            </a:r>
          </a:p>
          <a:p>
            <a:r>
              <a:rPr lang="en-US" dirty="0" smtClean="0"/>
              <a:t>width</a:t>
            </a:r>
            <a:r>
              <a:rPr lang="en-US" dirty="0"/>
              <a:t>: 320px</a:t>
            </a:r>
            <a:r>
              <a:rPr lang="en-US" dirty="0" smtClean="0"/>
              <a:t>;</a:t>
            </a:r>
          </a:p>
          <a:p>
            <a:r>
              <a:rPr lang="en-US" dirty="0" smtClean="0"/>
              <a:t>overflow</a:t>
            </a:r>
            <a:r>
              <a:rPr lang="en-US" dirty="0"/>
              <a:t>: hidden</a:t>
            </a:r>
            <a:r>
              <a:rPr lang="en-US" dirty="0" smtClean="0"/>
              <a:t>;</a:t>
            </a:r>
          </a:p>
          <a:p>
            <a:r>
              <a:rPr lang="en-US" dirty="0" smtClean="0"/>
              <a:t>float</a:t>
            </a:r>
            <a:r>
              <a:rPr lang="en-US" dirty="0"/>
              <a:t>: left</a:t>
            </a:r>
            <a:r>
              <a:rPr lang="en-US" dirty="0" smtClean="0"/>
              <a:t>;</a:t>
            </a:r>
          </a:p>
          <a:p>
            <a:r>
              <a:rPr lang="en-US" dirty="0" smtClean="0"/>
              <a:t>z-index</a:t>
            </a:r>
            <a:r>
              <a:rPr lang="en-US" dirty="0"/>
              <a:t>: 10</a:t>
            </a:r>
            <a:r>
              <a:rPr lang="en-US" dirty="0" smtClean="0"/>
              <a:t>;</a:t>
            </a:r>
          </a:p>
          <a:p>
            <a:r>
              <a:rPr lang="en-US" dirty="0" smtClean="0"/>
              <a:t>}</a:t>
            </a:r>
          </a:p>
          <a:p>
            <a:r>
              <a:rPr lang="en-US" dirty="0" smtClean="0"/>
              <a:t> </a:t>
            </a:r>
            <a:endParaRPr lang="en-US" b="1" dirty="0"/>
          </a:p>
          <a:p>
            <a:endParaRPr lang="en-US" dirty="0"/>
          </a:p>
        </p:txBody>
      </p:sp>
    </p:spTree>
    <p:extLst>
      <p:ext uri="{BB962C8B-B14F-4D97-AF65-F5344CB8AC3E}">
        <p14:creationId xmlns:p14="http://schemas.microsoft.com/office/powerpoint/2010/main" val="402249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1279" y="665018"/>
            <a:ext cx="4393869" cy="4401205"/>
          </a:xfrm>
          <a:prstGeom prst="rect">
            <a:avLst/>
          </a:prstGeom>
          <a:noFill/>
        </p:spPr>
        <p:txBody>
          <a:bodyPr wrap="square" rtlCol="0">
            <a:spAutoFit/>
          </a:bodyPr>
          <a:lstStyle/>
          <a:p>
            <a:r>
              <a:rPr lang="en-US" dirty="0"/>
              <a:t>#</a:t>
            </a:r>
            <a:r>
              <a:rPr lang="en-US" dirty="0" err="1"/>
              <a:t>calendar_weekdays</a:t>
            </a:r>
            <a:r>
              <a:rPr lang="en-US" dirty="0"/>
              <a:t> div, #</a:t>
            </a:r>
            <a:r>
              <a:rPr lang="en-US" dirty="0" err="1"/>
              <a:t>calendar_content</a:t>
            </a:r>
            <a:r>
              <a:rPr lang="en-US" dirty="0"/>
              <a:t> div</a:t>
            </a:r>
            <a:r>
              <a:rPr lang="en-US" dirty="0" smtClean="0"/>
              <a:t>{</a:t>
            </a:r>
          </a:p>
          <a:p>
            <a:r>
              <a:rPr lang="en-US" dirty="0" smtClean="0"/>
              <a:t>width:40px;</a:t>
            </a:r>
          </a:p>
          <a:p>
            <a:r>
              <a:rPr lang="en-US" dirty="0" smtClean="0"/>
              <a:t>height</a:t>
            </a:r>
            <a:r>
              <a:rPr lang="en-US" dirty="0"/>
              <a:t>: 40px</a:t>
            </a:r>
            <a:r>
              <a:rPr lang="en-US" dirty="0" smtClean="0"/>
              <a:t>;</a:t>
            </a:r>
          </a:p>
          <a:p>
            <a:r>
              <a:rPr lang="en-US" dirty="0" smtClean="0"/>
              <a:t>overflow</a:t>
            </a:r>
            <a:r>
              <a:rPr lang="en-US" dirty="0"/>
              <a:t>: hidden</a:t>
            </a:r>
            <a:r>
              <a:rPr lang="en-US" dirty="0" smtClean="0"/>
              <a:t>;</a:t>
            </a:r>
          </a:p>
          <a:p>
            <a:r>
              <a:rPr lang="en-US" dirty="0" smtClean="0"/>
              <a:t>text-align</a:t>
            </a:r>
            <a:r>
              <a:rPr lang="en-US" dirty="0"/>
              <a:t>: center</a:t>
            </a:r>
            <a:r>
              <a:rPr lang="en-US" dirty="0" smtClean="0"/>
              <a:t>;</a:t>
            </a:r>
          </a:p>
          <a:p>
            <a:r>
              <a:rPr lang="en-US" dirty="0" smtClean="0"/>
              <a:t>background-color</a:t>
            </a:r>
            <a:r>
              <a:rPr lang="en-US" dirty="0"/>
              <a:t>: #FFFFFF</a:t>
            </a:r>
            <a:r>
              <a:rPr lang="en-US" dirty="0" smtClean="0"/>
              <a:t>;</a:t>
            </a:r>
          </a:p>
          <a:p>
            <a:r>
              <a:rPr lang="en-US" dirty="0" smtClean="0"/>
              <a:t>color</a:t>
            </a:r>
            <a:r>
              <a:rPr lang="en-US" dirty="0"/>
              <a:t>: #787878</a:t>
            </a:r>
            <a:r>
              <a:rPr lang="en-US" dirty="0" smtClean="0"/>
              <a:t>;</a:t>
            </a:r>
          </a:p>
          <a:p>
            <a:r>
              <a:rPr lang="en-US" dirty="0" smtClean="0"/>
              <a:t>}</a:t>
            </a:r>
          </a:p>
          <a:p>
            <a:r>
              <a:rPr lang="en-US" dirty="0" smtClean="0"/>
              <a:t>#</a:t>
            </a:r>
            <a:r>
              <a:rPr lang="en-US" dirty="0" err="1"/>
              <a:t>calendar_content</a:t>
            </a:r>
            <a:r>
              <a:rPr lang="en-US" dirty="0" smtClean="0"/>
              <a:t>{</a:t>
            </a:r>
          </a:p>
          <a:p>
            <a:r>
              <a:rPr lang="en-US" dirty="0" smtClean="0"/>
              <a:t>-</a:t>
            </a:r>
            <a:r>
              <a:rPr lang="en-US" dirty="0" err="1"/>
              <a:t>webkit</a:t>
            </a:r>
            <a:r>
              <a:rPr lang="en-US" dirty="0"/>
              <a:t>-border-radius: 0px </a:t>
            </a:r>
            <a:r>
              <a:rPr lang="en-US" dirty="0" err="1"/>
              <a:t>0px</a:t>
            </a:r>
            <a:r>
              <a:rPr lang="en-US" dirty="0"/>
              <a:t> 12px </a:t>
            </a:r>
            <a:r>
              <a:rPr lang="en-US" dirty="0" err="1"/>
              <a:t>12px</a:t>
            </a:r>
            <a:r>
              <a:rPr lang="en-US" dirty="0" smtClean="0"/>
              <a:t>;</a:t>
            </a:r>
          </a:p>
          <a:p>
            <a:r>
              <a:rPr lang="en-US" dirty="0" smtClean="0"/>
              <a:t>-</a:t>
            </a:r>
            <a:r>
              <a:rPr lang="en-US" dirty="0" err="1"/>
              <a:t>moz</a:t>
            </a:r>
            <a:r>
              <a:rPr lang="en-US" dirty="0"/>
              <a:t>-border-radius: 0px </a:t>
            </a:r>
            <a:r>
              <a:rPr lang="en-US" dirty="0" err="1"/>
              <a:t>0px</a:t>
            </a:r>
            <a:r>
              <a:rPr lang="en-US" dirty="0"/>
              <a:t> 12px </a:t>
            </a:r>
            <a:r>
              <a:rPr lang="en-US" dirty="0" err="1"/>
              <a:t>12px</a:t>
            </a:r>
            <a:r>
              <a:rPr lang="en-US" dirty="0" smtClean="0"/>
              <a:t>;</a:t>
            </a:r>
          </a:p>
          <a:p>
            <a:r>
              <a:rPr lang="en-US" dirty="0" smtClean="0"/>
              <a:t>border-radius</a:t>
            </a:r>
            <a:r>
              <a:rPr lang="en-US" dirty="0"/>
              <a:t>: 0px </a:t>
            </a:r>
            <a:r>
              <a:rPr lang="en-US" dirty="0" err="1"/>
              <a:t>0px</a:t>
            </a:r>
            <a:r>
              <a:rPr lang="en-US" dirty="0"/>
              <a:t> 12px </a:t>
            </a:r>
            <a:r>
              <a:rPr lang="en-US" dirty="0" err="1"/>
              <a:t>12px</a:t>
            </a:r>
            <a:r>
              <a:rPr lang="en-US" dirty="0" smtClean="0"/>
              <a:t>;</a:t>
            </a:r>
          </a:p>
          <a:p>
            <a:r>
              <a:rPr lang="en-US" dirty="0" smtClean="0"/>
              <a:t>}</a:t>
            </a:r>
          </a:p>
          <a:p>
            <a:r>
              <a:rPr lang="en-US" dirty="0" smtClean="0"/>
              <a:t>#</a:t>
            </a:r>
            <a:r>
              <a:rPr lang="en-US" dirty="0" err="1"/>
              <a:t>calendar_content</a:t>
            </a:r>
            <a:r>
              <a:rPr lang="en-US" dirty="0"/>
              <a:t> div</a:t>
            </a:r>
            <a:r>
              <a:rPr lang="en-US" dirty="0" smtClean="0"/>
              <a:t>{</a:t>
            </a:r>
          </a:p>
          <a:p>
            <a:r>
              <a:rPr lang="en-US" dirty="0" smtClean="0"/>
              <a:t>float</a:t>
            </a:r>
            <a:r>
              <a:rPr lang="en-US" dirty="0"/>
              <a:t>: left</a:t>
            </a:r>
            <a:r>
              <a:rPr lang="en-US" dirty="0" smtClean="0"/>
              <a:t>;</a:t>
            </a:r>
          </a:p>
          <a:p>
            <a:r>
              <a:rPr lang="en-US" dirty="0" smtClean="0"/>
              <a:t>}</a:t>
            </a:r>
          </a:p>
          <a:p>
            <a:r>
              <a:rPr lang="en-US" dirty="0" smtClean="0"/>
              <a:t>#</a:t>
            </a:r>
            <a:r>
              <a:rPr lang="en-US" dirty="0" err="1"/>
              <a:t>calendar_content</a:t>
            </a:r>
            <a:r>
              <a:rPr lang="en-US" dirty="0"/>
              <a:t> </a:t>
            </a:r>
            <a:r>
              <a:rPr lang="en-US" dirty="0" err="1"/>
              <a:t>div:hover</a:t>
            </a:r>
            <a:r>
              <a:rPr lang="en-US" dirty="0" smtClean="0"/>
              <a:t>{</a:t>
            </a:r>
          </a:p>
          <a:p>
            <a:r>
              <a:rPr lang="en-US" dirty="0" smtClean="0"/>
              <a:t>background-color</a:t>
            </a:r>
            <a:r>
              <a:rPr lang="en-US" dirty="0"/>
              <a:t>: #F8F8F8</a:t>
            </a:r>
            <a:r>
              <a:rPr lang="en-US" dirty="0" smtClean="0"/>
              <a:t>;</a:t>
            </a:r>
          </a:p>
          <a:p>
            <a:r>
              <a:rPr lang="en-US" dirty="0" smtClean="0"/>
              <a:t>}</a:t>
            </a:r>
          </a:p>
          <a:p>
            <a:r>
              <a:rPr lang="en-US" dirty="0" smtClean="0"/>
              <a:t> </a:t>
            </a:r>
            <a:endParaRPr lang="en-US" dirty="0"/>
          </a:p>
        </p:txBody>
      </p:sp>
    </p:spTree>
    <p:extLst>
      <p:ext uri="{BB962C8B-B14F-4D97-AF65-F5344CB8AC3E}">
        <p14:creationId xmlns:p14="http://schemas.microsoft.com/office/powerpoint/2010/main" val="9961241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1931</Words>
  <Application>Microsoft Office PowerPoint</Application>
  <PresentationFormat>On-screen Show (16:9)</PresentationFormat>
  <Paragraphs>312</Paragraphs>
  <Slides>26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Söhne</vt:lpstr>
      <vt:lpstr>Söhne Mono</vt:lpstr>
      <vt:lpstr>-apple-system</vt:lpstr>
      <vt:lpstr>Public Sans</vt:lpstr>
      <vt:lpstr>EB Garamond SemiBold</vt:lpstr>
      <vt:lpstr>Noto Sans Symbols</vt:lpstr>
      <vt:lpstr>Calibri</vt:lpstr>
      <vt:lpstr>EB Garamond</vt:lpstr>
      <vt:lpstr>Simple Light</vt:lpstr>
      <vt:lpstr>PowerPoint Presentation</vt:lpstr>
      <vt:lpstr>Calendar Using HTML, CSS, and JavaScript  </vt:lpstr>
      <vt:lpstr>PowerPoint Presentation</vt:lpstr>
      <vt:lpstr>HTML -</vt:lpstr>
      <vt:lpstr>FRONT END DEVELOPMNENT</vt:lpstr>
      <vt:lpstr>CODETOWN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2020PITIT197</cp:lastModifiedBy>
  <cp:revision>7</cp:revision>
  <dcterms:created xsi:type="dcterms:W3CDTF">2020-08-13T11:21:46Z</dcterms:created>
  <dcterms:modified xsi:type="dcterms:W3CDTF">2023-04-01T12:24:20Z</dcterms:modified>
</cp:coreProperties>
</file>